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9"/>
  </p:notesMasterIdLst>
  <p:sldIdLst>
    <p:sldId id="257" r:id="rId5"/>
    <p:sldId id="340" r:id="rId6"/>
    <p:sldId id="378" r:id="rId7"/>
    <p:sldId id="354" r:id="rId8"/>
    <p:sldId id="342" r:id="rId9"/>
    <p:sldId id="385" r:id="rId10"/>
    <p:sldId id="391" r:id="rId11"/>
    <p:sldId id="386" r:id="rId12"/>
    <p:sldId id="387" r:id="rId13"/>
    <p:sldId id="355" r:id="rId14"/>
    <p:sldId id="356" r:id="rId15"/>
    <p:sldId id="382" r:id="rId16"/>
    <p:sldId id="390" r:id="rId17"/>
    <p:sldId id="392" r:id="rId18"/>
    <p:sldId id="393" r:id="rId19"/>
    <p:sldId id="389" r:id="rId20"/>
    <p:sldId id="395" r:id="rId21"/>
    <p:sldId id="396" r:id="rId22"/>
    <p:sldId id="397" r:id="rId23"/>
    <p:sldId id="399" r:id="rId24"/>
    <p:sldId id="400" r:id="rId25"/>
    <p:sldId id="383" r:id="rId26"/>
    <p:sldId id="379" r:id="rId27"/>
    <p:sldId id="358" r:id="rId28"/>
    <p:sldId id="344" r:id="rId29"/>
    <p:sldId id="343" r:id="rId30"/>
    <p:sldId id="345" r:id="rId31"/>
    <p:sldId id="359" r:id="rId32"/>
    <p:sldId id="346" r:id="rId33"/>
    <p:sldId id="347" r:id="rId34"/>
    <p:sldId id="360" r:id="rId35"/>
    <p:sldId id="348" r:id="rId36"/>
    <p:sldId id="401" r:id="rId37"/>
    <p:sldId id="350" r:id="rId38"/>
    <p:sldId id="351" r:id="rId39"/>
    <p:sldId id="352" r:id="rId40"/>
    <p:sldId id="353" r:id="rId41"/>
    <p:sldId id="380" r:id="rId42"/>
    <p:sldId id="362" r:id="rId43"/>
    <p:sldId id="363" r:id="rId44"/>
    <p:sldId id="364" r:id="rId45"/>
    <p:sldId id="365" r:id="rId46"/>
    <p:sldId id="366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81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3475" autoAdjust="0"/>
  </p:normalViewPr>
  <p:slideViewPr>
    <p:cSldViewPr snapToGrid="0">
      <p:cViewPr varScale="1">
        <p:scale>
          <a:sx n="114" d="100"/>
          <a:sy n="114" d="100"/>
        </p:scale>
        <p:origin x="1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1903 203 24575,'0'-3'0,"-1"0"0,0 0 0,0-1 0,0 1 0,-1 0 0,1 0 0,-1 0 0,1 0 0,-1 1 0,0-1 0,0 0 0,-1 1 0,1-1 0,0 1 0,-1 0 0,1 0 0,-1 0 0,0 0 0,0 0 0,0 1 0,0-1 0,0 1 0,-4-2 0,-11-5 0,-1 1 0,-28-7 0,47 14 0,-81-17 0,-106-10 0,164 25 0,-61-14 0,58 10 0,-1 1 0,-28-1 0,-72-11 0,87 10 0,-62-4 0,-515 12 0,604-1 0,1 0 0,0 0 0,-1 1 0,1 1 0,0 0 0,0 0 0,0 2 0,0-1 0,1 1 0,-1 1 0,1 0 0,0 1 0,1 0 0,-1 1 0,1 0 0,0 0 0,1 1 0,0 0 0,-11 13 0,-36 36 0,38-41 0,2 1 0,-16 18 0,28-29 0,-1 0 0,1 1 0,1-1 0,-1 1 0,1-1 0,0 1 0,1 0 0,0 1 0,0-1 0,-2 12 0,-1 67 0,8 112 0,1-51 0,-7 1 0,6 157 0,-2-297 0,0-1 0,0 1 0,1-1 0,0 0 0,0 0 0,0 0 0,1 0 0,0 0 0,0 0 0,8 10 0,0-4 0,0 0 0,1 0 0,16 12 0,2 3 0,-7-3 0,27 36 0,-36-42 0,-1-2 0,2 0 0,1 0 0,0-2 0,29 23 0,-38-33 0,235 142 0,-115-92 0,-81-33 0,2-2 0,0-2 0,0-2 0,53 10 0,-97-25 0,99 28 0,56 12 0,-93-26 0,-39-9 0,1 0 0,41 2 0,-50-7 0,73-1 0,-83 0 0,-1-2 0,0 1 0,0-1 0,0 0 0,0-1 0,0 1 0,0-2 0,14-7 0,22-17 0,-14 10 0,36-29 0,-56 39 0,-1-1 0,1 0 0,-2-1 0,1 0 0,-1 0 0,-1-1 0,7-12 0,15-27 0,2 2 0,2 1 0,2 2 0,2 1 0,73-67 0,-102 104 0,-2 0 0,1-1 0,-1 0 0,0-1 0,-1 1 0,0-1 0,0 0 0,4-14 0,20-80 0,-2 3 0,-18 71 0,-1 0 0,-2-1 0,-1 0 0,-1 0 0,-1-1 0,-2 1 0,-2-1 0,-4-36 0,3 55 0,0 1 0,-1 0 0,-1-1 0,1 1 0,-2 0 0,0 1 0,0-1 0,-11-14 0,-62-78 0,55 76 0,6 8 0,-38-32 0,38 36 0,-1-1 0,-28-35 0,38 41-97,0-1-1,0 1 1,1-1-1,0-1 1,1 1-1,0-1 1,1 0-1,0-1 1,1 1-1,0-1 1,1 0-1,1 1 0,-1-15 1,2-1-6729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1459 3 24575,'-152'-3'0,"-168"7"0,301-2 0,0 1 0,1 2 0,-1 0 0,1 0 0,-18 10 0,-85 44 0,-15 27 0,6-3 0,92-62 0,-59 42 0,82-51 0,1 0 0,0 2 0,1-1 0,0 1 0,1 1 0,-12 21 0,-5 16 0,3 1 0,2 2 0,-22 74 0,22-60 0,7-23 0,2 1 0,1 0 0,3 1 0,2 1 0,2-1 0,0 68 0,6 5 0,5 149 0,-2-252 0,1 1 0,1-1 0,1 0 0,0 0 0,15 32 0,51 82 0,-47-91 0,-18-31 0,1 0 0,1-1 0,0 0 0,0 0 0,0-1 0,16 11 0,-13-10 0,0 0 0,-1 0 0,0 1 0,14 19 0,2 10 0,-13-16 0,2-1 0,0-1 0,1 0 0,1-1 0,1-1 0,1 0 0,34 25 0,-19-22 0,-13-9 0,1 2 0,-2 0 0,0 0 0,-1 2 0,0 1 0,17 22 0,-26-29 0,0 0 0,1-1 0,0 0 0,0 0 0,1-1 0,0-1 0,17 9 0,101 45 0,-58-30 0,173 88 0,-234-114 0,1-2 0,-1 0 0,1 0 0,0-1 0,1-1 0,22 3 0,76-5 0,-78 0 0,-20-1 0,0-1 0,0 1 0,0-2 0,-1 0 0,1-1 0,-1 0 0,1 0 0,-1-2 0,-1 1 0,1-2 0,-1 1 0,12-10 0,10-11 0,-1-1 0,39-44 0,-46 46 0,-16 15 0,-1 1 0,0-1 0,9-19 0,14-17 0,102-149 0,-124 180 0,0-1 0,-1 0 0,-1 0 0,0-1 0,-2 0 0,0 0 0,3-20 0,-6 28 0,-1 5 0,14-55 0,-3-1 0,6-106 0,-15 134 0,10-58 0,3-20 0,-13-302 0,-6 213 0,1 175 0,-1 1 0,-1 0 0,-1 0 0,-1 0 0,-2 0 0,0 1 0,-15-29 0,-14-42 0,34 86 0,-11-35 0,-24-49 0,31 78 0,-1 0 0,0 1 0,-1 0 0,0 0 0,-1 1 0,-1 0 0,-13-12 0,9 9 0,1 0 0,0-2 0,2 0 0,0 0 0,1-1 0,-17-35 0,20 34 0,-2 1 0,0 0 0,-1 0 0,-1 1 0,-1 0 0,-29-28 0,36 40 11,-1 0 0,1 1 0,-1 0 0,0 1 0,-1 0 0,1 0-1,0 0 1,-1 1 0,0 0 0,-12-2 0,-79-1-1496,68 5-5341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24575,'1'-1'0,"-1"-1"0,1 1 0,-1 0 0,1-1 0,0 1 0,0 0 0,0 0 0,-1 0 0,1 0 0,0 0 0,0 0 0,0 0 0,1 0 0,-1 0 0,0 0 0,0 0 0,0 1 0,1-1 0,-1 1 0,0-1 0,1 1 0,-1-1 0,0 1 0,1 0 0,-1-1 0,3 1 0,46-7 0,-43 7 0,396-6 0,-221 9 0,-128-3 0,0 3 0,75 14 0,-127-17 0,13 2 0,0 1 0,0 1 0,0 0 0,0 1 0,-1 0 0,22 12 0,-4 0 0,1-3 0,0 0 0,43 11 0,12 4 0,92 49 0,-162-71 0,0 2 0,0 0 0,-1 1 0,0 1 0,-1 0 0,0 1 0,19 20 0,-20-17 0,0-1 0,0-1 0,1 0 0,28 15 0,-21-13 0,38 32 0,-42-30 0,-2-1 0,0 2 0,-1 0 0,-1 1 0,0 1 0,-2 0 0,0 1 0,17 38 0,-23-43 0,1-1 0,1 0 0,0-1 0,12 14 0,-13-18 0,0 0 0,-1 0 0,0 1 0,-1 0 0,0 0 0,-1 1 0,0 0 0,6 23 0,-7-1-455,-1 0 0,-2 44 0,-2-47-6371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24575,'1'6'0,"1"0"0,-1-1 0,1 1 0,0-1 0,0 1 0,1-1 0,-1 0 0,1 0 0,0 0 0,8 8 0,-2 1 0,16 18 0,1-1 0,1-1 0,2-1 0,0-2 0,2-1 0,1-1 0,52 29 0,-78-50 6,0-1-1,0 0 1,1 0-1,-1-1 0,1 0 1,-1 0-1,1 0 1,0-1-1,0 0 1,-1-1-1,1 1 1,0-1-1,0 0 0,0-1 1,0 0-1,-1 0 1,1 0-1,0-1 1,-1 0-1,1-1 1,11-5-1,-8 3-111,0 0 0,-1-1 0,0 0 0,-1-1 0,1 0 0,-1 0-1,0 0 1,-1-1 0,0-1 0,0 1 0,-1-1 0,0 0 0,7-15 0,-4 4-6720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1960 1 24575,'0'1'0,"-1"1"0,1-1 0,-1 1 0,1-1 0,-1 0 0,0 1 0,1-1 0,-1 0 0,0 1 0,0-1 0,0 0 0,0 0 0,0 0 0,0 0 0,0 0 0,-1 0 0,1 0 0,-3 1 0,-29 16 0,26-15 0,-126 73 0,87-48 0,-2-2 0,-60 25 0,-157 62 0,243-103 0,-1 1 0,2 0 0,-1 1 0,2 2 0,-29 23 0,31-24 0,-1-1 0,-1-1 0,0 0 0,-22 7 0,22-9 0,-1 0 0,2 2 0,-1 0 0,-23 18 0,-214 192 0,236-204 0,-1-1 0,0-2 0,-2 0 0,1-1 0,-49 18 0,55-23 0,0 1 0,1 1 0,0 0 0,1 0 0,0 2 0,-22 22 0,-33 25 0,39-37 0,16-13 0,1 1 0,0 0 0,1 1 0,0 0 0,0 1 0,1 0 0,1 1 0,0 1 0,1-1 0,-9 17 0,3 1-106,-2 3-523,-22 57-1,33-69-6196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1 0,1-1 0,-1 0 0,0 1 0,0 0 0,0-1 0,0 1 0,0 0 0,0-1 0,0 1 0,0 0 0,0 0 0,0 0 0,-1 0 0,1 0 0,0 0 0,0 0 0,-1 0 0,1 0 0,-1 0 0,1 0 0,-1 0 0,1 1 0,-1-1 0,0 0 0,1 2 0,5 39 0,-5-37 0,1 69 0,-3-57 0,1 0 0,0 0 0,2 0 0,0 0 0,1-1 0,7 28 0,-7-40 0,0 0 0,0-1 0,0 1 0,0 0 0,0-1 0,1 0 0,-1 1 0,1-2 0,0 1 0,0 0 0,0-1 0,0 1 0,1-1 0,-1-1 0,0 1 0,1 0 0,0-1 0,-1 0 0,1 0 0,0 0 0,-1-1 0,8 0 0,12 2 0,-1-2 0,1 0 0,25-5 0,-20 0 0,-1-1 0,0-2 0,30-12 0,43-11 0,-75 24-170,-1 0-1,0-1 0,-1-1 1,0-2-1,0 0 0,-1-2 1,22-15-1,-22 10-6655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2578 138 24575,'-16'-2'0,"-1"0"0,0-1 0,1-1 0,0 0 0,0-1 0,0-1 0,0-1 0,-18-10 0,17 8 0,0 1 0,-1 0 0,0 2 0,-1 0 0,1 1 0,-27-4 0,-78-8 0,75 9 0,-82-3 0,-609 12 0,711 1 0,1 1 0,-45 9 0,39-5 0,-42 3 0,3-9 0,54-2 0,1 1 0,-1 0 0,1 2 0,-1 0 0,1 0 0,0 2 0,0 0 0,-25 10 0,-66 33 0,-55 28 0,142-61 0,1 0 0,1 2 0,0 1 0,1 0 0,1 1 0,1 1 0,-28 40 0,-39 44 0,64-82 0,1 1 0,2 1 0,0 1 0,1 0 0,1 1 0,-11 30 0,6-9 0,3 1 0,-17 81 0,28-101 0,1-1 0,1 1 0,1 0 0,2 0 0,0 0 0,2-1 0,5 29 0,-5-45 0,0 0 0,1 0 0,0 0 0,0-1 0,1 1 0,0-1 0,1 0 0,0 0 0,0-1 0,1 1 0,0-1 0,1 0 0,0-1 0,0 1 0,0-1 0,1-1 0,0 0 0,0 0 0,1 0 0,0-1 0,15 7 0,87 28 0,145 32 0,-236-68 0,-1 2 0,0 0 0,0 2 0,0 0 0,-1 0 0,0 2 0,17 12 0,-12-10 0,1-1 0,1 0 0,-1-2 0,2-1 0,30 5 0,-23-7 0,0-2 0,1-1 0,55-2 0,-52-2 0,0 2 0,63 9 0,59 7 0,-84-11 0,16 9 0,-59-9 0,44 3 0,-42-5 0,54 12 0,-18-2 0,116 21 0,-101-7 0,-62-19 0,2 0 0,39 7 0,18 1 0,-47-9 0,1-1 0,43 2 0,329-8 0,-198-3 0,-183 4 0,0 0 0,42 11 0,-39-7 0,45 4 0,473-7 0,-283-6 0,-118 6 0,158-7 0,-289 2 0,-1-1 0,0 0 0,0-2 0,-1 0 0,1 0 0,-1-1 0,0-1 0,-1-1 0,1 0 0,20-16 0,14-8 0,-33 24 0,1 1 0,-1 0 0,2 1 0,-1 1 0,31-6 0,-30 8 0,-1-1 0,1 0 0,-1-1 0,0-1 0,29-16 0,-44 22 0,22-14 0,1 0 0,-2-2 0,0 0 0,-1-1 0,-1-1 0,0-1 0,25-34 0,-2-5 0,-16 23 0,26-47 0,-46 69 0,-1 0 0,0-1 0,0 0 0,-1 0 0,-1 0 0,-1 0 0,4-24 0,-3-37 0,-2 0 0,-9-78 0,6 145 0,0-1 0,-1 1 0,0-1 0,-1 1 0,1-1 0,-2 1 0,1 0 0,-1 0 0,0 1 0,-1-1 0,0 1 0,0 0 0,0 0 0,-1 0 0,0 1 0,0 0 0,-1 0 0,0 1 0,0 0 0,0 0 0,-1 0 0,-11-5 0,-78-46 0,68 37 0,-1 1 0,-1 1 0,-1 2 0,-52-18 0,-51-8 0,-40-11 0,146 45 0,7 2 0,0 0 0,0-2 0,1-1 0,-35-16 0,25 10 0,-1 1 0,0 1 0,-65-13 0,-53 0 0,-28-5 0,105 19 0,-21-5 0,21 3 0,-114-6 0,148 17 0,-58-12 0,58 7 0,-56-2 0,66 8 0,-33 0 0,-1-2 0,-61-12 0,61 6 0,0 4 0,-112 4 0,100 2 0,57-3 0,1 0 0,-1-1 0,1 0 0,0-2 0,0 0 0,-17-8 0,10 4 0,-47-10 0,-160-3-1365,196 16-5461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5834 1 24575,'-86'-1'0,"-145"5"0,189-1 0,0 2 0,0 2 0,-60 19 0,-41 9 0,-5 1 0,73-17 0,50-13 0,-49 17 0,24-4 0,-1-3 0,-1-1 0,-66 9 0,-19 4 0,-34 5 0,85-15 0,58-11 0,-49 6 0,19-6 0,-73 19 0,-27 5 0,144-28 0,-1 0 0,1 1 0,0 1 0,0 0 0,-16 9 0,15-7 0,0 0 0,0-1 0,0-1 0,-19 4 0,-312 63 0,156-29 0,108-22 0,-131 43 0,196-59 0,-135 63 0,79-45 0,-1-3 0,-83 10 0,-229 35 0,228-31 0,39-6 0,103-25 0,1 1 0,0 1 0,0 0 0,0 0 0,-15 10 0,-52 17 0,17-17 0,-130 12 0,190-27 0,-156 28 0,34-7 0,28-4 0,19-2 0,51-9 0,-54 6 0,20-6 0,2 3 0,-1 3 0,-99 33 0,149-40 3,-1 1 0,1 0-1,1 1 1,-1 1 0,1 0 0,1 0-1,-15 15 1,-16 11-1390,22-20-5439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 24575,'-1'7'0,"1"0"0,-1 0 0,0 0 0,0 0 0,-1 0 0,0 0 0,-1 0 0,1-1 0,-1 1 0,0-1 0,-1 1 0,1-1 0,-1 0 0,-6 6 0,-6 5 0,-1 0 0,-37 29 0,38-35 0,1 2 0,0-1 0,1 2 0,0 0 0,-16 24 0,0 13 0,22-36 0,0-1 0,-1 0 0,0 0 0,-1-1 0,0 0 0,-1 0 0,-25 21 0,-100 53 0,135-86 0,-1 0 0,1 0 0,-1 0 0,1 0 0,-1 0 0,1 0 0,0 0 0,0 0 0,-1 1 0,1-1 0,0 0 0,0 1 0,0-1 0,1 1 0,-1-1 0,0 1 0,0 0 0,0 3 0,1-5 0,0 1 0,1 0 0,-1 0 0,0 0 0,1 0 0,-1 0 0,1-1 0,-1 1 0,1 0 0,-1 0 0,1-1 0,0 1 0,-1 0 0,1-1 0,0 1 0,-1-1 0,1 1 0,0-1 0,0 1 0,0-1 0,0 1 0,-1-1 0,1 0 0,1 1 0,8 2 0,1-1 0,-1 0 0,0 0 0,17 0 0,379-1 95,-184-4-1555,-187 3-5366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2582 817 24575,'-1'-5'0,"0"0"0,0 0 0,0 0 0,-1 0 0,0 1 0,-4-8 0,-1-6 0,-4-7 0,-1-1 0,-2 2 0,0 0 0,-1 1 0,-2 0 0,-30-32 0,2 0 0,36 42 0,0-1 0,-13-27 0,18 32 0,0 0 0,0 1 0,-1-1 0,0 1 0,0 1 0,-1-1 0,0 1 0,0 0 0,-1 0 0,0 0 0,-15-10 0,-183-99 0,148 80 0,29 17 0,-48-25 0,18 18 0,-96-31 0,121 48 0,0 1 0,-1 2 0,1 2 0,-59-1 0,30 4 0,6 1 0,-67 6 0,106-4 0,0 1 0,1 1 0,-1 0 0,1 1 0,0 0 0,1 2 0,-1 0 0,-20 13 0,13-4 0,1 1 0,1 1 0,0 1 0,-35 43 0,39-45 0,0 0 0,-1-1 0,-22 14 0,27-21 0,0 0 0,1 0 0,0 1 0,1 1 0,0 0 0,0 0 0,1 1 0,1 0 0,-13 22 0,4 6 0,10-20 0,0 0 0,-2-1 0,0-1 0,-2 1 0,0-2 0,-14 17 0,-2 0 0,2 0 0,-42 71 0,-17 25 0,75-115 0,1 0 0,0 0 0,2 1 0,-10 26 0,11-26 0,0 0 0,-2-1 0,0 1 0,-18 26 0,-7 5 0,3 2 0,2 0 0,2 2 0,-22 60 0,31-71 0,-11 32 0,-21 84 0,42-118 0,1 0 0,2 1 0,2 0 0,1 0 0,6 42 0,-2 14 0,-5 10 0,5 101 0,-1-188 0,0 0 0,2 0 0,0-1 0,0 1 0,2-1 0,0 0 0,1-1 0,1 0 0,1 0 0,0 0 0,22 27 0,-22-30 0,0-1 0,0 2 0,6 14 0,-10-17 0,1 0 0,1 0 0,-1-1 0,2 0 0,-1 0 0,11 10 0,42 32 0,-34-31 0,0 2 0,-1 1 0,-2 0 0,25 34 0,-42-49 0,1-1 0,1 1 0,0-2 0,0 1 0,0-1 0,1 0 0,0-1 0,11 6 0,83 37 0,-90-43 0,16 4 0,0 0 0,0-2 0,0-1 0,1-1 0,34 2 0,151-3 0,-166-6 0,-29 0 0,-1-1 0,0 0 0,0-2 0,0 0 0,29-11 0,89-44 0,-129 55 0,43-22 0,-1-2 0,-2-2 0,-1-2 0,64-58 0,-96 74 0,-1-1 0,0 0 0,-2 0 0,0-1 0,-1-1 0,10-23 0,-13 24 0,0 1 0,2 0 0,0 1 0,0 0 0,2 1 0,0 0 0,1 1 0,21-19 0,-14 15 0,-1-1 0,-1 0 0,0-1 0,-2-1 0,0-1 0,25-46 0,37-51 0,-48 81 0,0 3 0,-3 0 0,0-2 0,-3-1 0,-1-1 0,32-75 0,-48 96 0,2 0 0,0 1 0,1 0 0,1 0 0,0 1 0,1 1 0,1 0 0,0 0 0,16-12 0,-13 7 0,-1-1 0,-1 0 0,-1-1 0,0 0 0,-2-1 0,-1 0 0,8-26 0,8-14 0,19-69 0,-6 13 0,-11 70 90,-22 40-381,0-1 0,-1 1 0,0-1 0,4-13 0,0-9-6535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 1 24575,'0'13'0,"-1"1"0,-1-1 0,0 0 0,-1 0 0,0 0 0,-1 0 0,-1-1 0,0 1 0,0-1 0,-9 14 0,0-5 0,0-1 0,-1 0 0,-1-1 0,-28 26 0,17-16 0,-32 42 0,42-49 0,-1 0 0,0-1 0,-2-1 0,-38 31 0,39-38 0,0 1 0,1 1 0,1 0 0,1 2 0,0-1 0,1 2 0,1 0 0,-19 31 0,22-34-19,-1 0 0,0-1 0,-1-1 0,0 0 0,-1-1 0,-1 0 0,-24 14 0,1 2-1194,17-12-5613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24575,'2'71'0,"-1"-38"0,0 0 0,-2-1 0,-1 1 0,-13 58 0,11-77 0,1 0 0,0 0 0,0 1 0,0 25 0,3-37 0,0 0 0,0 1 0,1-1 0,-1 0 0,1 1 0,0-1 0,0 0 0,0 0 0,0 1 0,0-1 0,1 0 0,-1 0 0,1 0 0,0-1 0,0 1 0,0 0 0,1-1 0,-1 1 0,0-1 0,1 0 0,0 0 0,-1 0 0,1 0 0,0 0 0,0-1 0,4 2 0,2 1 0,1-1 0,0 0 0,-1-1 0,1 0 0,0 0 0,0-1 0,1 0 0,-1-1 0,0 0 0,0-1 0,0 0 0,0-1 0,0 0 0,0 0 0,-1-1 0,1 0 0,0-1 0,17-9 0,14-9 0,2 2 0,0 3 0,1 1 0,50-11 0,33 1-1365,-100 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9647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23056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A48E-4A8C-14D7-1928-C54EE915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57E29-CB0F-B9E0-1C98-63A0599CB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81A2-964B-B17A-33AD-14D3A0625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1FA48-A8BB-AD6E-C24B-91EABDB58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7389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0C17D-638F-FDEB-A921-5E34E89E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46F53-E25F-3473-F040-3BBB9F9EC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262ED-8C82-FBDB-43FB-C5C97BE9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3DAB3-4A4A-FF66-4CDB-277181ED2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3645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74DA-27EA-FA8E-31FF-BDA40B52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D1B56-A865-C07A-3D86-731D3C0DB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37E0A-2E61-90D9-0BCA-C61FEFB36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42E7-6F2F-2F76-D4C2-FF5DB2AC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28782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C0A7E-3EFE-9D49-7B01-E185968FA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5D287-9B71-D7AE-1637-79BAF0FD0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E61A8-1647-28ED-5DAD-AE0496E94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4D265-3B9E-1D5F-2AB3-A2D550BA3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9952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BBDD-CE1B-6181-D2AF-E4DBCF94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23723-DEAF-9F3E-4CD4-C83A353B8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84358-8F8D-4C1C-D2FE-1B0D79189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AC19E-1ECC-2601-B033-D94E783A8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3820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A8F9-F515-04D2-0002-DE4D68D2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DA89D-1E9B-86BF-59F4-C6A4DDF5F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4B33D-9AE5-B0B0-C534-E5130ABA6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DB906-7372-AE70-808D-F598855C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5576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D3DA-6C95-3B3B-5B27-2F941348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FDAFA-50EC-DDDA-934E-2C2DCF53E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11D73-ECF7-D68B-3988-D13FF91F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2AC3F-11A1-32BB-62AE-726882B5C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5402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8FB0C-78A1-A277-4DA2-F5EFF91B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2C7C1-1F70-968F-31D5-AFE509343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DE953-F584-86CE-C9D5-37668C022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BB3CF-927F-9824-1859-679D4981B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5366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CE9B-184D-87DB-8705-1A7A53AA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C626E-5605-81A0-8708-8DAE86068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5F634-9356-CB9E-1E82-35C68FE7D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6802-C2D5-ACBD-E269-38FDD7307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6272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CA17-2908-FFD0-DC44-5E648FEBD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003DB-E537-7678-DD94-B7AF96ABF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F6703-765C-8686-23E8-6F6C7AADF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F9596-CC1C-6A4C-19E7-5E9957C8A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0074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4C74-D9B9-8941-E686-98855332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49CFA-BB12-7EC4-7506-0C944ED6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46481-4478-4330-3A2A-930046093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46A62-B9C6-DBB0-7F7D-1C52EA99B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99524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142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8801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04632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88294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37384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97576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919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56805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4321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016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68821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5390C-1CDF-2C5C-5F35-8314D63E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01A11-17BC-4170-CED3-E576866B6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9B463-C5FE-A7FB-7425-5B70C6570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D7E57-6D73-4BA2-8F36-CD98903A2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87610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10359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6855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20227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52723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66671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36365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76812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2775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30325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0877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368147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5759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08029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8546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686649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623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37157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56353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9028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93005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35286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3939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FCC0-8E65-6690-05F6-DF1235BC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C85C7-DCA8-0DA5-457D-0B1603FFC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3C15E-D102-CDE0-608F-624B54F9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3CFE2-180A-CF4F-7A13-6826FFDC5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9487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5219-1AFE-9B57-F3E6-251DAFD7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830FB-2509-F610-3272-510232B5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EB430-418E-3BA1-4863-C5E587802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E695-AA47-4D64-B334-3864942C9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921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0D1E3-15E5-0B32-EF11-084EEF88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8FD18-7E4E-4918-5864-455422BA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381C5-6EF6-2D0A-4E30-2A7E78E8F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F15A-BE00-80B8-8B53-E3601CCBB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2914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1662-CACD-AB83-FE1A-51A3A214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E5CBD-1A9B-F964-2CE5-7032091A2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DAD79-AC94-77E4-8C35-A06AAD1F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F5800-0818-7221-1989-3C223786C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6082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jp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41.png"/><Relationship Id="rId5" Type="http://schemas.openxmlformats.org/officeDocument/2006/relationships/image" Target="../media/image810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9.png"/><Relationship Id="rId18" Type="http://schemas.openxmlformats.org/officeDocument/2006/relationships/image" Target="../media/image21.png"/><Relationship Id="rId3" Type="http://schemas.openxmlformats.org/officeDocument/2006/relationships/image" Target="../media/image1.jpg"/><Relationship Id="rId12" Type="http://schemas.openxmlformats.org/officeDocument/2006/relationships/image" Target="../media/image180.png"/><Relationship Id="rId17" Type="http://schemas.openxmlformats.org/officeDocument/2006/relationships/image" Target="../media/image20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7.png"/><Relationship Id="rId5" Type="http://schemas.openxmlformats.org/officeDocument/2006/relationships/image" Target="../media/image810.png"/><Relationship Id="rId15" Type="http://schemas.openxmlformats.org/officeDocument/2006/relationships/image" Target="../media/image141.png"/><Relationship Id="rId10" Type="http://schemas.openxmlformats.org/officeDocument/2006/relationships/image" Target="../media/image161.png"/><Relationship Id="rId19" Type="http://schemas.openxmlformats.org/officeDocument/2006/relationships/image" Target="../media/image22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00.png"/><Relationship Id="rId5" Type="http://schemas.openxmlformats.org/officeDocument/2006/relationships/image" Target="../media/image810.png"/><Relationship Id="rId10" Type="http://schemas.openxmlformats.org/officeDocument/2006/relationships/image" Target="../media/image23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220.png"/><Relationship Id="rId5" Type="http://schemas.openxmlformats.org/officeDocument/2006/relationships/image" Target="../media/image810.png"/><Relationship Id="rId10" Type="http://schemas.openxmlformats.org/officeDocument/2006/relationships/image" Target="../media/image24.png"/><Relationship Id="rId4" Type="http://schemas.openxmlformats.org/officeDocument/2006/relationships/image" Target="../media/image710.png"/><Relationship Id="rId9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40.png"/><Relationship Id="rId5" Type="http://schemas.openxmlformats.org/officeDocument/2006/relationships/image" Target="../media/image810.png"/><Relationship Id="rId15" Type="http://schemas.openxmlformats.org/officeDocument/2006/relationships/image" Target="../media/image170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60.png"/><Relationship Id="rId5" Type="http://schemas.openxmlformats.org/officeDocument/2006/relationships/image" Target="../media/image810.png"/><Relationship Id="rId15" Type="http://schemas.openxmlformats.org/officeDocument/2006/relationships/image" Target="../media/image110.png"/><Relationship Id="rId10" Type="http://schemas.openxmlformats.org/officeDocument/2006/relationships/image" Target="../media/image261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00.png"/><Relationship Id="rId18" Type="http://schemas.openxmlformats.org/officeDocument/2006/relationships/image" Target="../media/image270.png"/><Relationship Id="rId3" Type="http://schemas.openxmlformats.org/officeDocument/2006/relationships/image" Target="../media/image1.jpg"/><Relationship Id="rId12" Type="http://schemas.openxmlformats.org/officeDocument/2006/relationships/image" Target="../media/image140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10.png"/><Relationship Id="rId5" Type="http://schemas.openxmlformats.org/officeDocument/2006/relationships/image" Target="../media/image810.png"/><Relationship Id="rId15" Type="http://schemas.openxmlformats.org/officeDocument/2006/relationships/image" Target="../media/image91.png"/><Relationship Id="rId10" Type="http://schemas.openxmlformats.org/officeDocument/2006/relationships/image" Target="../media/image290.png"/><Relationship Id="rId4" Type="http://schemas.openxmlformats.org/officeDocument/2006/relationships/image" Target="../media/image710.png"/><Relationship Id="rId9" Type="http://schemas.openxmlformats.org/officeDocument/2006/relationships/image" Target="../media/image280.png"/><Relationship Id="rId1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40.png"/><Relationship Id="rId3" Type="http://schemas.openxmlformats.org/officeDocument/2006/relationships/image" Target="../media/image1.jpg"/><Relationship Id="rId7" Type="http://schemas.openxmlformats.org/officeDocument/2006/relationships/image" Target="../media/image300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80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60.png"/><Relationship Id="rId4" Type="http://schemas.openxmlformats.org/officeDocument/2006/relationships/image" Target="../media/image710.png"/><Relationship Id="rId9" Type="http://schemas.openxmlformats.org/officeDocument/2006/relationships/image" Target="../media/image320.png"/><Relationship Id="rId1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10.png"/><Relationship Id="rId12" Type="http://schemas.openxmlformats.org/officeDocument/2006/relationships/image" Target="../media/image34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330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80.png"/><Relationship Id="rId4" Type="http://schemas.openxmlformats.org/officeDocument/2006/relationships/image" Target="../media/image710.png"/><Relationship Id="rId9" Type="http://schemas.openxmlformats.org/officeDocument/2006/relationships/image" Target="../media/image260.png"/><Relationship Id="rId1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gif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37.gif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chart" Target="../charts/char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53.png"/><Relationship Id="rId21" Type="http://schemas.openxmlformats.org/officeDocument/2006/relationships/customXml" Target="../ink/ink7.xm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customXml" Target="../ink/ink2.xml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5" Type="http://schemas.openxmlformats.org/officeDocument/2006/relationships/image" Target="../media/image60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73.png"/><Relationship Id="rId10" Type="http://schemas.openxmlformats.org/officeDocument/2006/relationships/image" Target="../media/image64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chart" Target="../charts/chart3.xml"/><Relationship Id="rId9" Type="http://schemas.openxmlformats.org/officeDocument/2006/relationships/customXml" Target="../ink/ink1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10.xml"/><Relationship Id="rId30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76.png"/><Relationship Id="rId4" Type="http://schemas.openxmlformats.org/officeDocument/2006/relationships/chart" Target="../charts/char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0.png"/><Relationship Id="rId4" Type="http://schemas.openxmlformats.org/officeDocument/2006/relationships/chart" Target="../charts/char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0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Introduction to Neural Networks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Each node, or artificial neuron, connects to another and has an associated </a:t>
            </a:r>
            <a:r>
              <a:rPr lang="en-US" sz="3000" b="1" dirty="0">
                <a:solidFill>
                  <a:srgbClr val="00B0F0"/>
                </a:solidFill>
              </a:rPr>
              <a:t>weight</a:t>
            </a:r>
            <a:r>
              <a:rPr lang="en-US" sz="3000" dirty="0"/>
              <a:t> and threshold (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).</a:t>
            </a:r>
            <a:endParaRPr lang="en-PH" sz="30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706F1E-F310-F8C7-6815-674A7C595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3"/>
          <a:stretch/>
        </p:blipFill>
        <p:spPr>
          <a:xfrm>
            <a:off x="3186204" y="2722494"/>
            <a:ext cx="58195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9E104C-5629-B69F-2D7B-7F10272CA2CB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E11EF-E149-65CF-0059-53C5843DE912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B97FF-CF3A-7C96-587C-3544AC9CCE25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D0C40-B58B-A0CA-E96C-E482DFA1424F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94B09-D921-6C46-1469-8ABF3B9F7346}"/>
              </a:ext>
            </a:extLst>
          </p:cNvPr>
          <p:cNvSpPr txBox="1"/>
          <p:nvPr/>
        </p:nvSpPr>
        <p:spPr>
          <a:xfrm rot="1891975">
            <a:off x="6612703" y="16025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3EF5A-C4B1-E36E-08F8-89784CAFD0BF}"/>
              </a:ext>
            </a:extLst>
          </p:cNvPr>
          <p:cNvSpPr txBox="1"/>
          <p:nvPr/>
        </p:nvSpPr>
        <p:spPr>
          <a:xfrm rot="19863725">
            <a:off x="6529373" y="33215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AF9801-C824-592C-B549-8C63264C9F39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58716E-E5C9-4BA9-6C2F-3B648D3A0E3E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82D12E2-40D6-A10F-2D8D-D9B790718B2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6D6D078-1E6E-A128-1027-492F42B74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E65D8F5-9E50-322F-5D51-8D071D3720BA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FA7FFCC-E643-0B73-3BFE-8EFC82C2A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6D90C9-27A6-B7FD-000C-661D99E212A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A6C9A3-A8A7-7A7A-DE62-8D82DF117629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1228D4-AF91-310E-B8C2-93637C49C1A2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BC7A9-0093-2935-19BA-8C5CC5A63BB4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EE165-7821-7029-9AF3-DF92A379671C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7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B95E4-129A-FACB-39B6-F123026C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387EC-B9BC-5E5C-D43C-D34AFE5F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5FE774-1723-9FA1-675E-1C6E72625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660BF2-4EA8-B99E-9D41-19F276135B5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1883-117B-92DB-F6B4-5FA63B5139FF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b="1" dirty="0">
                <a:solidFill>
                  <a:srgbClr val="002060"/>
                </a:solidFill>
              </a:rPr>
              <a:t>Weights</a:t>
            </a:r>
            <a:r>
              <a:rPr lang="en-US" sz="3000" dirty="0"/>
              <a:t> determines the neuron’s signal </a:t>
            </a:r>
            <a:r>
              <a:rPr lang="en-US" sz="3000" b="1" dirty="0">
                <a:solidFill>
                  <a:srgbClr val="002060"/>
                </a:solidFill>
              </a:rPr>
              <a:t>strength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rgbClr val="002060"/>
                </a:solidFill>
              </a:rPr>
              <a:t>influence</a:t>
            </a:r>
            <a:r>
              <a:rPr lang="en-US" sz="3000" dirty="0"/>
              <a:t>. It controls how much influence each input has on the output. </a:t>
            </a:r>
          </a:p>
        </p:txBody>
      </p:sp>
    </p:spTree>
    <p:extLst>
      <p:ext uri="{BB962C8B-B14F-4D97-AF65-F5344CB8AC3E}">
        <p14:creationId xmlns:p14="http://schemas.microsoft.com/office/powerpoint/2010/main" val="264335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F7DA-3B96-3764-9BA0-81786EC69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8DB03-F91D-A0DF-AD92-116C3D9D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D3E956-F99A-DF1B-686D-BEB63F0BCC6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E176D0-8124-65D0-94E0-F42EE4FD2608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B2A03-DC5A-2DCB-43E1-C6000EEE71F3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3B0236-3702-474D-1259-5B0B0B081CA1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7EB32-C7EB-0343-88CF-EDC2BDEC62D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10560-5178-A7AE-988F-11045754784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F7D6D6-0550-2E87-FBA1-4AF2719F0A1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3BE4C-B1EB-4B45-163D-92BB12D11F2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3D532E2-A075-43A9-4764-7201440F3162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4D7130-476B-90C0-606D-ACA2ACE6B56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681BA1-2791-A25C-154E-3BE5365F1F3D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768D0-DD47-7C39-A737-8723533C5C2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D65AD-0E27-5C6D-91ED-4DA51D8A518E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BA442A-764D-DDDE-8694-6B8D09B24A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AF680-9DB3-70F9-C81F-A76B8B43541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78FC1-442B-5080-73EF-0115C85164F7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6E984-B21B-36C9-FB7D-E1D67FC50AC6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3255F-D2DF-5576-C167-31BAABEDEEB8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C2760-6D8C-812F-FB22-2F6FF638C475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8E296B-C173-52B0-337D-08B4FF8A78D6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D7383D-8C83-D532-3799-634504091FD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182077-747B-A194-90E2-5319ED89A32E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34EF3DB-CB6E-C138-42AE-11A2878261E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10F46C-A007-6E42-8547-CDB2B1E7EF7E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87B4BFEC-53BD-C8BA-8D59-62827FE1A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9E776841-4D87-2782-B0FE-4D4654C02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1C7CCEF-B57B-32C6-BC53-DD7F85F6FCE0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ACFB36-23D6-2B1E-CC0E-E48266F99CB9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7243B71-7C89-C17F-A56C-71E1F54F11CE}"/>
              </a:ext>
            </a:extLst>
          </p:cNvPr>
          <p:cNvSpPr txBox="1"/>
          <p:nvPr/>
        </p:nvSpPr>
        <p:spPr>
          <a:xfrm>
            <a:off x="7208321" y="4003766"/>
            <a:ext cx="46462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Imagine we are predicting an image if it is a </a:t>
            </a:r>
            <a:r>
              <a:rPr lang="en-US" sz="3000" b="1" dirty="0"/>
              <a:t>Cat</a:t>
            </a:r>
            <a:r>
              <a:rPr lang="en-US" sz="3000" dirty="0"/>
              <a:t> or </a:t>
            </a:r>
            <a:r>
              <a:rPr lang="en-US" sz="3000" b="1" dirty="0"/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9277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  <p:bldP spid="93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1DEC4-9ED7-66BF-777F-F64F57222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1B6CE-35BC-DDA2-35CA-C0EE00CA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F66319-BA21-AA07-4590-0A6A72D1FAE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86681-46D8-0868-CD2A-3706492AE63A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0A3957-0D76-482A-E4BB-FE52E3659864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CB35BC-E434-D370-7C56-14534224C364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85756F-7622-62C9-A138-E5419EB1252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3FE768-9AE4-3767-D1B6-223F739FC5DE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8E9A-39A4-7F61-F622-8EC4F3AF9BEC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616705-8BD5-3D7C-6EBB-466EA7839282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2AC6ECB-E63B-12DB-7BD4-C6D5BB45666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0448B3-A4D7-E86E-E3AC-181824AAC5E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72382D9-6CE1-6707-411A-9BABB77B8735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EB8CC-0E88-D70C-6A74-6DA080958C2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7764A5-E227-387F-A895-19E3A4760E1F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2FE2BB-E024-9E9C-46FE-4F52CFBCCD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2B5CE-61CB-185F-1158-FF03C7566F7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8051D-D7D8-5194-FBFE-43E0B4CE75BA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3CE5A-E5B4-89F4-C328-02EB6EC1B68D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9DA54-21BC-70EF-AC5B-7B3834DD37C3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DAAD8-05AE-E068-E3D4-4B63C8848684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6CFA81-762F-0974-7BDD-7E02660D271A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F2A2A2-EDE6-4426-30AA-7A45FE31CCEF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2AFC8F-FCBD-7917-2F52-AEE28ADA4B73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4530779-32C6-743A-6B5F-E7ABE620A59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26C87-522E-DF3E-CBA9-1B25FF6A7327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EDC929D9-4F96-6992-D3F0-33B88B2EC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5762CA81-E43C-BF65-79CC-C878833D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EDCD820-E6C8-F4E9-BC64-DD59798F27B8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4C4B86-EA2F-E24A-D8CE-8E1083AF0C84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BDBC6-68BC-DB62-B777-527E54D6C6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dogs have longer ears, the weight for </a:t>
            </a:r>
            <a:r>
              <a:rPr lang="en-US" sz="3000" b="1" dirty="0"/>
              <a:t>Ear length</a:t>
            </a:r>
            <a:r>
              <a:rPr lang="en-US" sz="3000" dirty="0"/>
              <a:t> 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587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703F-12FC-DBA3-0D92-477A9D1F6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5BA56-616D-FD4A-6595-96AD2B5E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5716B9-F78E-482E-CD6F-E29BD2A705B5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561D0C-0B44-AB3F-8EF7-4DA4A57C3FE0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F45979-D34D-F8A3-0BE7-01F361394836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0F5275-D8B1-FDBF-53D6-8DDCEE3CF7E0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3A65F8-8212-FFC3-F427-0B26F7D8C77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3C5418-6E7D-07D9-C73B-D119593A4EF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AD5803-82AE-F95C-8388-66C6650680A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C7ABF-4770-3418-F163-967A3A1E27B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BFE074D-56F6-0151-08C7-DC4E9223CA28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D37E35-3694-0368-59D5-979E84C3AAD5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318F53-FE3C-49BD-9A89-D9732928CC6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BF4639-9068-1C75-39DA-F3C8192A05C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301DB9-8C04-AFE7-31C7-EDA54C9DD519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F16DD4-8137-79F0-4ADD-CE0B0347739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E0DA2-4FBB-1274-8E2D-004C378C0BCF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D4314-67B0-1B6D-3901-C64FE8801530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87D40-E4BE-61A2-8140-F202A6579FD4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A3F37-8A4B-E30E-968A-1CABADED460E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A8DD6-FE41-CFC0-315E-2654B11C4259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D7D536-F346-0DAD-18EA-7A0B492DC39F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893E21-7018-B510-78C3-91FA0EB6818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D34252-4B46-A184-25C4-F669D1CFADA0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024C91-BDE0-45CD-83AE-78471FA23B21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4F8A70-5606-0E24-1A21-CDFD00E14A99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17A1222A-5758-A8C1-E0E5-D6FAC0419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3ECBF626-3896-B87A-F3EA-C78A672D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A918944-CEF6-B3E8-2C9C-60D10E8426CD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120E97F-01E2-9DF2-9BDC-8E641AB24536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979F5-FD92-C063-8883-8D4745B3CFD7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cats have sharper claws, the weight for </a:t>
            </a:r>
            <a:r>
              <a:rPr lang="en-US" sz="3000" b="1" dirty="0"/>
              <a:t>Sharpness of Claws </a:t>
            </a:r>
            <a:r>
              <a:rPr lang="en-US" sz="3000" dirty="0"/>
              <a:t>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9706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6F171-0126-F85F-E16A-CD1A073A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800E1-782D-7E74-405F-03563808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2E1220-470D-3ECE-415B-93DC83488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1FC38-3618-EA8F-8AAC-1C056EDD0D67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4B98B-D689-DDA2-55F1-F0EAE7BAC7CE}"/>
              </a:ext>
            </a:extLst>
          </p:cNvPr>
          <p:cNvSpPr txBox="1"/>
          <p:nvPr/>
        </p:nvSpPr>
        <p:spPr>
          <a:xfrm>
            <a:off x="984115" y="1380901"/>
            <a:ext cx="1022376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dirty="0">
                <a:solidFill>
                  <a:srgbClr val="002060"/>
                </a:solidFill>
              </a:rPr>
              <a:t>Biases</a:t>
            </a:r>
            <a:r>
              <a:rPr lang="en-US" sz="3000" dirty="0"/>
              <a:t> are additional units that can activate neurons </a:t>
            </a:r>
            <a:r>
              <a:rPr lang="en-US" sz="3000" b="1" dirty="0">
                <a:solidFill>
                  <a:srgbClr val="FF0000"/>
                </a:solidFill>
              </a:rPr>
              <a:t>even if an input is zero</a:t>
            </a:r>
            <a:r>
              <a:rPr lang="en-US" sz="3000" dirty="0"/>
              <a:t>. They are </a:t>
            </a:r>
            <a:r>
              <a:rPr lang="en-US" sz="3000" b="1" dirty="0">
                <a:solidFill>
                  <a:srgbClr val="002060"/>
                </a:solidFill>
              </a:rPr>
              <a:t>entirely separate </a:t>
            </a:r>
            <a:r>
              <a:rPr lang="en-US" sz="3000" dirty="0"/>
              <a:t>from the network but they are </a:t>
            </a:r>
            <a:r>
              <a:rPr lang="en-US" sz="3000" b="1" dirty="0">
                <a:solidFill>
                  <a:srgbClr val="002060"/>
                </a:solidFill>
              </a:rPr>
              <a:t>not optional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When a bias is added, even if the previous unit has a value of zero, the bias </a:t>
            </a:r>
            <a:r>
              <a:rPr lang="en-US" sz="3000" b="1" dirty="0">
                <a:solidFill>
                  <a:srgbClr val="002060"/>
                </a:solidFill>
              </a:rPr>
              <a:t>will activate a signal and push the data forward</a:t>
            </a:r>
          </a:p>
          <a:p>
            <a:pPr fontAlgn="base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3264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AAEC-4DC0-57CD-92FA-51A969B1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7363-94BF-BD3A-7F7E-A9F5BDCB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041E0-C85C-FDDF-F507-8FCEF81A61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21DECB-601B-61AD-A1EF-7784CD848583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2E5323-E529-5C90-F509-FEC8CA1B8F4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5B3FD9-7EF2-F03F-E8C6-9F29C231E211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8E1BC6-EBB4-62CA-4E83-DE53A2F4EF4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F046DB-E555-E13C-FDA6-4A194948947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D708F-B7F9-D10F-4C5E-3851BEE4080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E57B99-2E0B-8976-AB23-5A9C454592BE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9194E56-0E1C-560D-362E-E39A9F7260A7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E99802-BBFB-6987-BDC8-82D5ED11F29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05B3AE-9396-07A6-C97B-F92B4B1B6053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A2831F0-7FE9-41CA-C757-E9B68BB70AAF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4024BE-611E-DC4E-73B0-F748AEAF4ABA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3C4811-1FB7-F044-A412-32229FF501C5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54E96F-B49E-7105-E37A-8584577AB75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5EE4D9-F7AC-7738-BDF8-1E9BB8F3327B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B65B1-A5FF-2224-644E-A5CDF70533E2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E96C31-F875-70CE-489D-E58BA315DC7B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7F280AFD-7D83-4FCA-4640-D297E594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BD6D9110-0955-DC6B-8044-5297FCCC7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BE591C-6D71-4FC6-12DE-FA4BCB577524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FD2D3-E817-33F6-6624-2D29E6F98FD2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2E84E-4DCD-2CCF-E097-1CC10270E7EC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</a:t>
            </a:r>
            <a:r>
              <a:rPr lang="en-US" sz="3000" b="1" dirty="0">
                <a:solidFill>
                  <a:srgbClr val="002060"/>
                </a:solidFill>
              </a:rPr>
              <a:t>dogs do not purr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prevents neurons from producing a zero output.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57939-4CE7-69A7-AB12-7AC90DA941A6}"/>
              </a:ext>
            </a:extLst>
          </p:cNvPr>
          <p:cNvSpPr/>
          <p:nvPr/>
        </p:nvSpPr>
        <p:spPr>
          <a:xfrm>
            <a:off x="8469637" y="1456894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0EF8-C91B-9236-0BC6-710D818DA01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6096000" y="1292431"/>
            <a:ext cx="2373637" cy="6216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770FB-8132-F798-3033-A31868C687B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6096000" y="1914094"/>
            <a:ext cx="2373637" cy="239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94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A3FA-ACD4-AF6C-F071-E2D25371F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61DFA-4F1F-35E4-E4E0-96B37597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158704-10AA-BE4B-A22C-80CB9D1587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A1AFC9-FF45-AAF6-9195-FAED043F94F7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A35F20-6079-D2D5-A27F-5C498A75D82B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C579D-2D31-CFAD-30FF-BF3BD36168C7}"/>
              </a:ext>
            </a:extLst>
          </p:cNvPr>
          <p:cNvSpPr/>
          <p:nvPr/>
        </p:nvSpPr>
        <p:spPr>
          <a:xfrm>
            <a:off x="8501805" y="2740928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663D6C-409E-7529-9001-4730A4A12C8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06600C-D0B9-3CEE-905A-A360908C17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460F02-785F-C173-6954-90E41434996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405805" cy="19056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B71781-1493-3F47-FA26-1717488366F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198128"/>
            <a:ext cx="2405805" cy="1107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FFA009E-93D5-F16B-BCD0-69E8C3D35600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B216-C3AA-715B-5B71-6F859198914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92D594-5633-0541-77FA-2D5E9587789D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D76EFC5-8556-5878-406E-9EFA14FEF5B2}"/>
              </a:ext>
            </a:extLst>
          </p:cNvPr>
          <p:cNvGrpSpPr/>
          <p:nvPr/>
        </p:nvGrpSpPr>
        <p:grpSpPr>
          <a:xfrm>
            <a:off x="3767086" y="72639"/>
            <a:ext cx="4734719" cy="4232573"/>
            <a:chOff x="3767086" y="72639"/>
            <a:chExt cx="4734719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C06B9-9433-2F97-0192-5B0BAFCB7EFF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EE7730-46C0-E739-0790-C62340F367F4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751279-9624-F58C-5A38-9224C911EBD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2168E7-B305-DFA7-2D33-9DB079512902}"/>
                </a:ext>
              </a:extLst>
            </p:cNvPr>
            <p:cNvCxnSpPr>
              <a:cxnSpLocks/>
              <a:stCxn id="21" idx="6"/>
              <a:endCxn id="14" idx="2"/>
            </p:cNvCxnSpPr>
            <p:nvPr/>
          </p:nvCxnSpPr>
          <p:spPr>
            <a:xfrm>
              <a:off x="7599640" y="375765"/>
              <a:ext cx="902165" cy="28223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3D8EB-8A47-1642-68C0-6C7279886460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BFB66-4C07-444C-DC13-0051B3C3CB97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41B57998-A71B-F388-F517-4E63D5ECF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62AD935C-E50C-ACB3-7889-5D503F88A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5B3702-FD48-137F-E357-B087A1DBA526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226D0-F8E3-4CEF-AE93-58BF3033A20F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B7F92-C90C-7826-5E87-AC1E347F44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</a:t>
            </a:r>
            <a:r>
              <a:rPr lang="en-US" sz="3000" b="1" dirty="0">
                <a:solidFill>
                  <a:srgbClr val="002060"/>
                </a:solidFill>
              </a:rPr>
              <a:t>cats do not bark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also prevents neurons from producing a zero output.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71C0DC-7FBA-7F9A-10BA-FF737EB9F457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1150D3-98AE-D23F-77D3-6DC79BAE1EE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A325A2-C779-D2CF-24CB-28BA317E2D39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C5E32-1C27-7CF8-03CB-154DBC32B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AAC7B-8B6F-C6BF-A593-6B8F033C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001D99-813D-8B64-B7DA-D73968C87B0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56EDBC76-DDBC-03F5-FD62-FCE7C8BD6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E4ABD3-1DF0-0DFF-C723-88D7893988F0}"/>
              </a:ext>
            </a:extLst>
          </p:cNvPr>
          <p:cNvSpPr txBox="1"/>
          <p:nvPr/>
        </p:nvSpPr>
        <p:spPr>
          <a:xfrm>
            <a:off x="8485188" y="312555"/>
            <a:ext cx="348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are the</a:t>
            </a:r>
            <a:r>
              <a:rPr lang="en-US" sz="3000" b="1" dirty="0">
                <a:solidFill>
                  <a:srgbClr val="002060"/>
                </a:solidFill>
              </a:rPr>
              <a:t> trainable parameters </a:t>
            </a:r>
            <a:r>
              <a:rPr lang="en-US" sz="3000" dirty="0"/>
              <a:t>that the neural network updates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57151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D41F5-575A-E69A-5916-B456612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3F78F-FD29-A374-2E31-2CE2E689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3E05C3-36C2-4BB2-30ED-0694AE9EA07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C942C500-1F2E-5713-0DC2-753F242D7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D7EE67-AFCF-0073-6914-3578DA600B4D}"/>
              </a:ext>
            </a:extLst>
          </p:cNvPr>
          <p:cNvSpPr txBox="1"/>
          <p:nvPr/>
        </p:nvSpPr>
        <p:spPr>
          <a:xfrm>
            <a:off x="8485188" y="312555"/>
            <a:ext cx="34845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Their </a:t>
            </a:r>
            <a:r>
              <a:rPr lang="en-US" sz="3000" b="1" dirty="0">
                <a:solidFill>
                  <a:srgbClr val="002060"/>
                </a:solidFill>
              </a:rPr>
              <a:t>values adjust after each training </a:t>
            </a:r>
            <a:r>
              <a:rPr lang="en-US" sz="3000" dirty="0"/>
              <a:t>so that the neural network can produce  better predictions</a:t>
            </a:r>
          </a:p>
        </p:txBody>
      </p:sp>
    </p:spTree>
    <p:extLst>
      <p:ext uri="{BB962C8B-B14F-4D97-AF65-F5344CB8AC3E}">
        <p14:creationId xmlns:p14="http://schemas.microsoft.com/office/powerpoint/2010/main" val="44717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C1E1-46B5-FFFB-801A-6342BCFF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D1CD8-743F-71F7-4C0A-6CAE055C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F23A75-DFFF-4B84-38B1-CDCBBF4EAA8B}"/>
              </a:ext>
            </a:extLst>
          </p:cNvPr>
          <p:cNvSpPr/>
          <p:nvPr/>
        </p:nvSpPr>
        <p:spPr>
          <a:xfrm>
            <a:off x="334861" y="8225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28C54D-527A-533E-DFDA-09A860774BA8}"/>
              </a:ext>
            </a:extLst>
          </p:cNvPr>
          <p:cNvSpPr/>
          <p:nvPr/>
        </p:nvSpPr>
        <p:spPr>
          <a:xfrm>
            <a:off x="3448050" y="8225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E3F8C5-41F4-7CE3-0117-703C12DAC2CC}"/>
              </a:ext>
            </a:extLst>
          </p:cNvPr>
          <p:cNvSpPr/>
          <p:nvPr/>
        </p:nvSpPr>
        <p:spPr>
          <a:xfrm>
            <a:off x="3448050" y="38353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FB7E43-54EC-2F99-2EBF-51B6D0C7AFC7}"/>
              </a:ext>
            </a:extLst>
          </p:cNvPr>
          <p:cNvSpPr/>
          <p:nvPr/>
        </p:nvSpPr>
        <p:spPr>
          <a:xfrm>
            <a:off x="6739494" y="25019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0A235-9D7F-ECD5-D03B-2057586D6FD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249261" y="12797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6D485-6222-41E5-5365-0A15168CDA5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49261" y="12797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BA0144-7C43-DE56-B2B6-BEE5B886460F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362450" y="12797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BEBB9B-D2AC-CA9B-F5F1-B81C783A21D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4362450" y="29591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48D4BF-EFFE-F7DF-951B-A125179B0D2E}"/>
              </a:ext>
            </a:extLst>
          </p:cNvPr>
          <p:cNvGrpSpPr/>
          <p:nvPr/>
        </p:nvGrpSpPr>
        <p:grpSpPr>
          <a:xfrm>
            <a:off x="200149" y="7057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62466FF-0427-728F-E34B-B4C9464965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06FF6B-C7B9-74DA-E648-E47DA556BC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EA6B7C-7073-723B-69C5-5E4796693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7CFF6C-A7CA-DE25-78D0-51E01FB16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AE5CFC-2A66-5A96-B4D6-CFF0AC51D118}"/>
              </a:ext>
            </a:extLst>
          </p:cNvPr>
          <p:cNvGrpSpPr/>
          <p:nvPr/>
        </p:nvGrpSpPr>
        <p:grpSpPr>
          <a:xfrm>
            <a:off x="3291692" y="7057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68EE153-CC74-CB6F-698A-B99A120E34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9A91BB-A3F0-ACF6-4595-D5C16E7DF8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6730FB-AC75-A8A0-C3B4-99AD8137C8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D42FC35-C0E6-01AE-97F0-16E96CDB9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49E67F-4235-51DA-2870-FE328F36FF7E}"/>
              </a:ext>
            </a:extLst>
          </p:cNvPr>
          <p:cNvGrpSpPr/>
          <p:nvPr/>
        </p:nvGrpSpPr>
        <p:grpSpPr>
          <a:xfrm>
            <a:off x="6573303" y="7057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90904E-C11E-8CD8-8FB6-1136DDD9ED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E69C4C4-F5AF-42C5-9343-2CB2B4C1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91653CA-6BBD-AF31-8CB7-41A4986AD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CD00E07-2D22-1B48-5D56-EAE0A40B80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B43AC-BE73-E0CF-705B-2AC5D85B8C11}"/>
              </a:ext>
            </a:extLst>
          </p:cNvPr>
          <p:cNvSpPr txBox="1"/>
          <p:nvPr/>
        </p:nvSpPr>
        <p:spPr>
          <a:xfrm>
            <a:off x="250619" y="56094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EFBA9-49EA-FC4F-9124-B1CAD37D45CA}"/>
              </a:ext>
            </a:extLst>
          </p:cNvPr>
          <p:cNvSpPr txBox="1"/>
          <p:nvPr/>
        </p:nvSpPr>
        <p:spPr>
          <a:xfrm>
            <a:off x="3162547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900EFC-026E-9572-0B46-174CB77B860D}"/>
              </a:ext>
            </a:extLst>
          </p:cNvPr>
          <p:cNvSpPr txBox="1"/>
          <p:nvPr/>
        </p:nvSpPr>
        <p:spPr>
          <a:xfrm>
            <a:off x="6573303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0C788D-D5F4-F1CF-0EF9-C92712450BE0}"/>
              </a:ext>
            </a:extLst>
          </p:cNvPr>
          <p:cNvSpPr/>
          <p:nvPr/>
        </p:nvSpPr>
        <p:spPr>
          <a:xfrm>
            <a:off x="334861" y="38398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713C2-305C-82E6-EB1A-C9AD72A0E48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1249261" y="12797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89DDE0-17A0-6673-5576-5F6C05271522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249261" y="42925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96E2A2-196A-C58F-3F50-B885C6AF82A7}"/>
              </a:ext>
            </a:extLst>
          </p:cNvPr>
          <p:cNvSpPr txBox="1"/>
          <p:nvPr/>
        </p:nvSpPr>
        <p:spPr>
          <a:xfrm>
            <a:off x="1802992" y="9058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61EDC-617A-F3D0-C5BE-F84F89554382}"/>
              </a:ext>
            </a:extLst>
          </p:cNvPr>
          <p:cNvSpPr txBox="1"/>
          <p:nvPr/>
        </p:nvSpPr>
        <p:spPr>
          <a:xfrm rot="3065731">
            <a:off x="1096908" y="19704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DBE80-0E63-2E86-F3E6-6F18B3893D34}"/>
              </a:ext>
            </a:extLst>
          </p:cNvPr>
          <p:cNvSpPr txBox="1"/>
          <p:nvPr/>
        </p:nvSpPr>
        <p:spPr>
          <a:xfrm>
            <a:off x="1803643" y="43409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EAE39-491C-1C82-13F7-A0D85206FA69}"/>
              </a:ext>
            </a:extLst>
          </p:cNvPr>
          <p:cNvSpPr txBox="1"/>
          <p:nvPr/>
        </p:nvSpPr>
        <p:spPr>
          <a:xfrm rot="18328482">
            <a:off x="1074784" y="32333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784E2-71A5-C316-C4B7-1B753AEFBDC3}"/>
              </a:ext>
            </a:extLst>
          </p:cNvPr>
          <p:cNvSpPr txBox="1"/>
          <p:nvPr/>
        </p:nvSpPr>
        <p:spPr>
          <a:xfrm rot="1891975">
            <a:off x="4879153" y="15898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5C46E9-FC12-D5BB-944F-30835914B46A}"/>
              </a:ext>
            </a:extLst>
          </p:cNvPr>
          <p:cNvSpPr txBox="1"/>
          <p:nvPr/>
        </p:nvSpPr>
        <p:spPr>
          <a:xfrm rot="19863725">
            <a:off x="4795823" y="33088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A4CC63-8A15-CD3F-7BCB-2F4231FA38A8}"/>
              </a:ext>
            </a:extLst>
          </p:cNvPr>
          <p:cNvGrpSpPr/>
          <p:nvPr/>
        </p:nvGrpSpPr>
        <p:grpSpPr>
          <a:xfrm>
            <a:off x="2033536" y="599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C0BAF-1EA0-5EEA-698C-05557714846C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DCBDCD-B1A3-5778-C193-8DB6FD7102C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28F2AE-C226-B324-CC34-4AC88D238BF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152FFA-D1B4-FA1B-ED4F-9F92A0F2C88C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EDE815-E4DF-32D1-A1A6-D3E057F8FEB9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1B33EF-3224-6B7A-3B73-CAB33EE219B2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AB10F5-98CF-EB56-DDBC-44713913E366}"/>
              </a:ext>
            </a:extLst>
          </p:cNvPr>
          <p:cNvSpPr txBox="1"/>
          <p:nvPr/>
        </p:nvSpPr>
        <p:spPr>
          <a:xfrm>
            <a:off x="8186175" y="558443"/>
            <a:ext cx="3670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determine </a:t>
            </a:r>
            <a:r>
              <a:rPr lang="en-US" sz="3000" b="1" dirty="0">
                <a:solidFill>
                  <a:srgbClr val="002060"/>
                </a:solidFill>
              </a:rPr>
              <a:t>the size of the neural network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In this example, we </a:t>
            </a:r>
            <a:r>
              <a:rPr lang="en-US" sz="3000" b="1" dirty="0">
                <a:solidFill>
                  <a:srgbClr val="002060"/>
                </a:solidFill>
              </a:rPr>
              <a:t>6</a:t>
            </a:r>
            <a:r>
              <a:rPr lang="en-US" sz="3000" dirty="0"/>
              <a:t> weights and </a:t>
            </a:r>
            <a:r>
              <a:rPr lang="en-US" sz="3000" b="1" dirty="0">
                <a:solidFill>
                  <a:srgbClr val="002060"/>
                </a:solidFill>
              </a:rPr>
              <a:t>3</a:t>
            </a:r>
            <a:r>
              <a:rPr lang="en-US" sz="3000" dirty="0"/>
              <a:t> biases with a total of </a:t>
            </a:r>
            <a:r>
              <a:rPr lang="en-US" sz="3000" b="1" dirty="0">
                <a:solidFill>
                  <a:srgbClr val="002060"/>
                </a:solidFill>
              </a:rPr>
              <a:t>9 parameters</a:t>
            </a:r>
            <a:r>
              <a:rPr lang="en-US" sz="3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22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94BF8-6779-845E-E05E-3D71A1A7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C0129-9FA0-6C73-43A2-AFDEF0320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E330D0-CEC1-6E3A-9272-D3B806D1D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 and 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4A43AB-7F2F-5E31-7BD1-BD9CF9A8B62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B27A8-28D9-F038-2374-58B6DBB3FD08}"/>
              </a:ext>
            </a:extLst>
          </p:cNvPr>
          <p:cNvGrpSpPr/>
          <p:nvPr/>
        </p:nvGrpSpPr>
        <p:grpSpPr>
          <a:xfrm>
            <a:off x="605474" y="2680009"/>
            <a:ext cx="1977394" cy="2552346"/>
            <a:chOff x="605474" y="2680009"/>
            <a:chExt cx="1977394" cy="2552346"/>
          </a:xfrm>
        </p:grpSpPr>
        <p:pic>
          <p:nvPicPr>
            <p:cNvPr id="7" name="Picture 6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D951C16-4375-717B-D363-FCFF0FA2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1" y="3153849"/>
              <a:ext cx="1800000" cy="18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E761-E2D3-D9A8-BF69-CE077AA65D2F}"/>
                </a:ext>
              </a:extLst>
            </p:cNvPr>
            <p:cNvSpPr txBox="1"/>
            <p:nvPr/>
          </p:nvSpPr>
          <p:spPr>
            <a:xfrm>
              <a:off x="1101979" y="4853405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57FD8A-07DF-5616-D909-CD81DEE1ABD5}"/>
                </a:ext>
              </a:extLst>
            </p:cNvPr>
            <p:cNvSpPr txBox="1"/>
            <p:nvPr/>
          </p:nvSpPr>
          <p:spPr>
            <a:xfrm>
              <a:off x="605474" y="2680009"/>
              <a:ext cx="1977394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117 million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51C352-19D1-4A3B-11E5-9F996AA282A6}"/>
              </a:ext>
            </a:extLst>
          </p:cNvPr>
          <p:cNvGrpSpPr/>
          <p:nvPr/>
        </p:nvGrpSpPr>
        <p:grpSpPr>
          <a:xfrm>
            <a:off x="3059326" y="1773430"/>
            <a:ext cx="2592470" cy="3475087"/>
            <a:chOff x="3059326" y="1773430"/>
            <a:chExt cx="2592470" cy="3475087"/>
          </a:xfrm>
        </p:grpSpPr>
        <p:pic>
          <p:nvPicPr>
            <p:cNvPr id="9" name="Picture 8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09D853DB-11E9-8DDD-9233-49DE12356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796" y="2433849"/>
              <a:ext cx="2520000" cy="252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33E8D7-0296-6499-B4E4-453A1C925153}"/>
                </a:ext>
              </a:extLst>
            </p:cNvPr>
            <p:cNvSpPr txBox="1"/>
            <p:nvPr/>
          </p:nvSpPr>
          <p:spPr>
            <a:xfrm>
              <a:off x="3852586" y="486956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8A2E2C-721F-9344-36E5-694C2EF4173C}"/>
                </a:ext>
              </a:extLst>
            </p:cNvPr>
            <p:cNvSpPr txBox="1"/>
            <p:nvPr/>
          </p:nvSpPr>
          <p:spPr>
            <a:xfrm>
              <a:off x="3471488" y="2192673"/>
              <a:ext cx="184061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1.5 Billion</a:t>
              </a:r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3DA6087A-996D-9746-6BE7-C8EE96B13A0A}"/>
                </a:ext>
              </a:extLst>
            </p:cNvPr>
            <p:cNvSpPr/>
            <p:nvPr/>
          </p:nvSpPr>
          <p:spPr>
            <a:xfrm>
              <a:off x="3059326" y="1773430"/>
              <a:ext cx="484632" cy="70606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150278-DCFB-C643-0E15-422B744C7FAB}"/>
              </a:ext>
            </a:extLst>
          </p:cNvPr>
          <p:cNvGrpSpPr/>
          <p:nvPr/>
        </p:nvGrpSpPr>
        <p:grpSpPr>
          <a:xfrm>
            <a:off x="5733968" y="1314176"/>
            <a:ext cx="2880000" cy="3932851"/>
            <a:chOff x="5733968" y="1314176"/>
            <a:chExt cx="2880000" cy="3932851"/>
          </a:xfrm>
        </p:grpSpPr>
        <p:pic>
          <p:nvPicPr>
            <p:cNvPr id="11" name="Picture 1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80FA8A6D-D6B9-47C8-5BD4-B194D025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968" y="2195050"/>
              <a:ext cx="2880000" cy="28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F991F7-B1F0-9937-F109-5518677101EC}"/>
                </a:ext>
              </a:extLst>
            </p:cNvPr>
            <p:cNvSpPr txBox="1"/>
            <p:nvPr/>
          </p:nvSpPr>
          <p:spPr>
            <a:xfrm>
              <a:off x="6662726" y="486807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CDB8EB-5067-168B-DF96-2AC4A4627C65}"/>
                </a:ext>
              </a:extLst>
            </p:cNvPr>
            <p:cNvSpPr txBox="1"/>
            <p:nvPr/>
          </p:nvSpPr>
          <p:spPr>
            <a:xfrm>
              <a:off x="6193199" y="1994734"/>
              <a:ext cx="192897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175 Billion</a:t>
              </a:r>
            </a:p>
          </p:txBody>
        </p:sp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87EA275A-9B34-8A6D-343E-0AAC6335E093}"/>
                </a:ext>
              </a:extLst>
            </p:cNvPr>
            <p:cNvSpPr/>
            <p:nvPr/>
          </p:nvSpPr>
          <p:spPr>
            <a:xfrm>
              <a:off x="5802815" y="1314176"/>
              <a:ext cx="484632" cy="95467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1ACF7E-198E-83A4-B90E-AF400EDE3BFB}"/>
              </a:ext>
            </a:extLst>
          </p:cNvPr>
          <p:cNvGrpSpPr/>
          <p:nvPr/>
        </p:nvGrpSpPr>
        <p:grpSpPr>
          <a:xfrm>
            <a:off x="8418312" y="778881"/>
            <a:ext cx="3600000" cy="4474192"/>
            <a:chOff x="8418312" y="778881"/>
            <a:chExt cx="3600000" cy="4474192"/>
          </a:xfrm>
        </p:grpSpPr>
        <p:pic>
          <p:nvPicPr>
            <p:cNvPr id="13" name="Picture 1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1D3E7304-2D88-2830-77AD-10D15D04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8312" y="1480032"/>
              <a:ext cx="3600000" cy="36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79ABE0-3DCF-E8A1-17ED-859933BC3925}"/>
                </a:ext>
              </a:extLst>
            </p:cNvPr>
            <p:cNvSpPr txBox="1"/>
            <p:nvPr/>
          </p:nvSpPr>
          <p:spPr>
            <a:xfrm>
              <a:off x="9965058" y="4874123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04329-3987-32C1-6E00-78499CCCA00D}"/>
                </a:ext>
              </a:extLst>
            </p:cNvPr>
            <p:cNvSpPr txBox="1"/>
            <p:nvPr/>
          </p:nvSpPr>
          <p:spPr>
            <a:xfrm>
              <a:off x="9406664" y="1527903"/>
              <a:ext cx="162329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 Trillion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8C4CC31B-4966-F752-0774-006E731E1A0A}"/>
                </a:ext>
              </a:extLst>
            </p:cNvPr>
            <p:cNvSpPr/>
            <p:nvPr/>
          </p:nvSpPr>
          <p:spPr>
            <a:xfrm>
              <a:off x="8971791" y="778881"/>
              <a:ext cx="484632" cy="101263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3D3D8A-3164-5DA3-23E5-C7C513507F06}"/>
              </a:ext>
            </a:extLst>
          </p:cNvPr>
          <p:cNvSpPr txBox="1"/>
          <p:nvPr/>
        </p:nvSpPr>
        <p:spPr>
          <a:xfrm>
            <a:off x="1626749" y="5506246"/>
            <a:ext cx="91328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For comparison, GPT contains up to a trillion parameters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765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1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747744" y="1367931"/>
            <a:ext cx="106965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dirty="0"/>
              <a:t>Think of each individual neurons as its own </a:t>
            </a:r>
            <a:r>
              <a:rPr lang="en-US" sz="3000" b="1" dirty="0"/>
              <a:t>linear regression </a:t>
            </a:r>
            <a:r>
              <a:rPr lang="en-US" sz="3000" dirty="0"/>
              <a:t>model, composed of input </a:t>
            </a:r>
            <a:r>
              <a:rPr lang="en-US" sz="3000" b="1" dirty="0">
                <a:solidFill>
                  <a:srgbClr val="FF0000"/>
                </a:solidFill>
              </a:rPr>
              <a:t>data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0070C0"/>
                </a:solidFill>
              </a:rPr>
              <a:t>weights</a:t>
            </a:r>
            <a:r>
              <a:rPr lang="en-US" sz="3000" dirty="0"/>
              <a:t>,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(or threshold), and an </a:t>
            </a:r>
            <a:r>
              <a:rPr lang="en-US" sz="3000" b="1" dirty="0">
                <a:solidFill>
                  <a:srgbClr val="00B050"/>
                </a:solidFill>
              </a:rPr>
              <a:t>output</a:t>
            </a:r>
            <a:r>
              <a:rPr lang="en-US" sz="3000" dirty="0"/>
              <a:t>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/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AFED831B-683B-DF6F-5606-F9A5801171CE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a Neural Network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3778078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/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𝑰𝒏𝒑𝒖𝒕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blipFill>
                <a:blip r:embed="rId6"/>
                <a:stretch>
                  <a:fillRect l="-3200" r="-25200" b="-17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91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/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blipFill>
                <a:blip r:embed="rId10"/>
                <a:stretch>
                  <a:fillRect l="-1364" r="-26515" b="-184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6BDA758-4BD2-5C76-7842-4BC36C65D09E}"/>
              </a:ext>
            </a:extLst>
          </p:cNvPr>
          <p:cNvGrpSpPr/>
          <p:nvPr/>
        </p:nvGrpSpPr>
        <p:grpSpPr>
          <a:xfrm>
            <a:off x="7178681" y="1762783"/>
            <a:ext cx="529248" cy="2233367"/>
            <a:chOff x="7178681" y="1762783"/>
            <a:chExt cx="529248" cy="2233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/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/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35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F3C49E0-A4EA-4074-7C1A-128403ABE864}"/>
              </a:ext>
            </a:extLst>
          </p:cNvPr>
          <p:cNvGrpSpPr/>
          <p:nvPr/>
        </p:nvGrpSpPr>
        <p:grpSpPr>
          <a:xfrm>
            <a:off x="2210492" y="21588"/>
            <a:ext cx="2971108" cy="4283624"/>
            <a:chOff x="2210492" y="21588"/>
            <a:chExt cx="2971108" cy="4283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/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2061FB-7198-13D3-BD9E-56B5989CB07B}"/>
                </a:ext>
              </a:extLst>
            </p:cNvPr>
            <p:cNvCxnSpPr>
              <a:cxnSpLocks/>
              <a:stCxn id="13" idx="6"/>
              <a:endCxn id="6" idx="2"/>
            </p:cNvCxnSpPr>
            <p:nvPr/>
          </p:nvCxnSpPr>
          <p:spPr>
            <a:xfrm>
              <a:off x="2840729" y="324216"/>
              <a:ext cx="2340871" cy="96821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DCD27D-22D8-1296-20D8-E689AC567759}"/>
                </a:ext>
              </a:extLst>
            </p:cNvPr>
            <p:cNvCxnSpPr>
              <a:cxnSpLocks/>
              <a:stCxn id="13" idx="6"/>
              <a:endCxn id="7" idx="2"/>
            </p:cNvCxnSpPr>
            <p:nvPr/>
          </p:nvCxnSpPr>
          <p:spPr>
            <a:xfrm>
              <a:off x="2840729" y="324216"/>
              <a:ext cx="2340871" cy="39809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/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blipFill>
                <a:blip r:embed="rId13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/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𝑩𝒊𝒂𝒔</m:t>
                    </m:r>
                  </m:oMath>
                </a14:m>
                <a:r>
                  <a:rPr lang="en-US" sz="2400" b="1" i="1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PH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blipFill>
                <a:blip r:embed="rId14"/>
                <a:stretch>
                  <a:fillRect l="-55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/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/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DB06C24-FD38-ADB2-7559-C2B01D21551D}"/>
              </a:ext>
            </a:extLst>
          </p:cNvPr>
          <p:cNvGrpSpPr/>
          <p:nvPr/>
        </p:nvGrpSpPr>
        <p:grpSpPr>
          <a:xfrm>
            <a:off x="5751266" y="15794"/>
            <a:ext cx="2721778" cy="2956006"/>
            <a:chOff x="2601903" y="-392497"/>
            <a:chExt cx="2721778" cy="2956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8C503D3-AF11-46BA-16FE-B5051E8C7D20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/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blipFill>
                  <a:blip r:embed="rId18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C479750-551B-CF29-CA73-C8B086B1ACA4}"/>
                </a:ext>
              </a:extLst>
            </p:cNvPr>
            <p:cNvCxnSpPr>
              <a:cxnSpLocks/>
              <a:stCxn id="27" idx="6"/>
              <a:endCxn id="14" idx="2"/>
            </p:cNvCxnSpPr>
            <p:nvPr/>
          </p:nvCxnSpPr>
          <p:spPr>
            <a:xfrm>
              <a:off x="3232140" y="-89869"/>
              <a:ext cx="2091541" cy="2653378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022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936" y="336512"/>
            <a:ext cx="10982126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How does a Neural Network make a prediction?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Once an input layer is determined,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are assigned. </a:t>
            </a:r>
          </a:p>
          <a:p>
            <a:endParaRPr lang="en-US" sz="3000" dirty="0"/>
          </a:p>
          <a:p>
            <a:r>
              <a:rPr lang="en-US" sz="3000" dirty="0"/>
              <a:t>These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help determine the importance of any given variable, with larger ones contributing more significantly to the output compared to other inputs. </a:t>
            </a:r>
          </a:p>
          <a:p>
            <a:endParaRPr lang="en-US" sz="3000" dirty="0"/>
          </a:p>
          <a:p>
            <a:r>
              <a:rPr lang="en-US" sz="3000" dirty="0"/>
              <a:t>All inputs are then </a:t>
            </a:r>
            <a:r>
              <a:rPr lang="en-US" sz="3000" b="1" dirty="0">
                <a:solidFill>
                  <a:srgbClr val="7030A0"/>
                </a:solidFill>
              </a:rPr>
              <a:t>multiplied</a:t>
            </a:r>
            <a:r>
              <a:rPr lang="en-US" sz="3000" dirty="0"/>
              <a:t> by their respective weights and then </a:t>
            </a:r>
            <a:r>
              <a:rPr lang="en-US" sz="3000" b="1" dirty="0">
                <a:solidFill>
                  <a:srgbClr val="7030A0"/>
                </a:solidFill>
              </a:rPr>
              <a:t>summed</a:t>
            </a:r>
            <a:r>
              <a:rPr lang="en-US" sz="3000" dirty="0"/>
              <a:t>. 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406743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5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839822" y="1342262"/>
            <a:ext cx="67921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Also known as artificial neural networks (ANNs) are a subset of machine learning and are at the heart of </a:t>
            </a:r>
            <a:r>
              <a:rPr lang="en-US" sz="3000" b="1" dirty="0">
                <a:solidFill>
                  <a:srgbClr val="002060"/>
                </a:solidFill>
              </a:rPr>
              <a:t>deep learning algorithms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Their name and structure are inspired by the </a:t>
            </a:r>
            <a:r>
              <a:rPr lang="en-US" sz="3000" b="1" dirty="0">
                <a:solidFill>
                  <a:srgbClr val="002060"/>
                </a:solidFill>
              </a:rPr>
              <a:t>human brain</a:t>
            </a:r>
            <a:r>
              <a:rPr lang="en-US" sz="3000" dirty="0"/>
              <a:t>, mimicking the way that biological neurons signal to one another.</a:t>
            </a:r>
            <a:endParaRPr lang="en-PH" sz="3000" dirty="0"/>
          </a:p>
        </p:txBody>
      </p:sp>
      <p:pic>
        <p:nvPicPr>
          <p:cNvPr id="8" name="Picture 7" descr="A close-up of a neuron&#10;&#10;Description automatically generated">
            <a:extLst>
              <a:ext uri="{FF2B5EF4-FFF2-40B4-BE49-F238E27FC236}">
                <a16:creationId xmlns:a16="http://schemas.microsoft.com/office/drawing/2014/main" id="{F73167DB-5DC1-65B2-CD2B-5DEBDB49D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9" y="929253"/>
            <a:ext cx="3516528" cy="2716518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06" y="4016363"/>
            <a:ext cx="2834620" cy="20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0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Afterward, the output is passed through an </a:t>
            </a:r>
            <a:r>
              <a:rPr lang="en-US" sz="3000" b="1" dirty="0">
                <a:solidFill>
                  <a:srgbClr val="FFC000"/>
                </a:solidFill>
              </a:rPr>
              <a:t>activation function</a:t>
            </a:r>
            <a:r>
              <a:rPr lang="en-US" sz="3000" dirty="0"/>
              <a:t>, which </a:t>
            </a:r>
            <a:r>
              <a:rPr lang="en-US" sz="3000" b="1" dirty="0">
                <a:solidFill>
                  <a:srgbClr val="002060"/>
                </a:solidFill>
              </a:rPr>
              <a:t>determines the output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If that output exceeds a given threshold, it “fires” (or activates) the neuron, passing data to the next layer in the network. </a:t>
            </a:r>
          </a:p>
          <a:p>
            <a:endParaRPr lang="en-US" sz="3000" dirty="0"/>
          </a:p>
          <a:p>
            <a:r>
              <a:rPr lang="en-US" sz="3000" b="1" dirty="0">
                <a:solidFill>
                  <a:srgbClr val="002060"/>
                </a:solidFill>
              </a:rPr>
              <a:t>This results in the output of one node becoming in the input of the next node</a:t>
            </a:r>
            <a:r>
              <a:rPr lang="en-US" sz="3000" dirty="0"/>
              <a:t>. This process of passing data from one layer to the next layer defines this neural network as a </a:t>
            </a:r>
            <a:r>
              <a:rPr lang="en-US" sz="3000" b="1" dirty="0">
                <a:solidFill>
                  <a:srgbClr val="00B0F0"/>
                </a:solidFill>
              </a:rPr>
              <a:t>feedforward network</a:t>
            </a:r>
            <a:r>
              <a:rPr lang="en-US" sz="3000" dirty="0"/>
              <a:t>.</a:t>
            </a:r>
            <a:endParaRPr lang="en-PH" sz="3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4AF03C-BB08-AE00-CC2E-35DD1F42AB18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Neural Networks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4145057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/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/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440310F-2401-7526-5A8D-D144AC679836}"/>
              </a:ext>
            </a:extLst>
          </p:cNvPr>
          <p:cNvSpPr txBox="1"/>
          <p:nvPr/>
        </p:nvSpPr>
        <p:spPr>
          <a:xfrm>
            <a:off x="8244515" y="202745"/>
            <a:ext cx="3758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There are different activation functions we can use. They are: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/>
              <a:t>Sigmoid</a:t>
            </a:r>
          </a:p>
          <a:p>
            <a:pPr marL="457200" indent="-457200">
              <a:buAutoNum type="arabicPeriod"/>
            </a:pPr>
            <a:r>
              <a:rPr lang="en-US" sz="2100" dirty="0" err="1"/>
              <a:t>ReLU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tanH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Softmax</a:t>
            </a:r>
            <a:endParaRPr lang="en-PH" sz="2100" dirty="0"/>
          </a:p>
        </p:txBody>
      </p:sp>
    </p:spTree>
    <p:extLst>
      <p:ext uri="{BB962C8B-B14F-4D97-AF65-F5344CB8AC3E}">
        <p14:creationId xmlns:p14="http://schemas.microsoft.com/office/powerpoint/2010/main" val="32205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1A4D2-AE40-B85C-9D0B-5D1D788C9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76F6A-8604-F5FE-5540-3A3A804E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9CC4613-4EFD-FEBE-5137-440454FE6F2F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9CC4613-4EFD-FEBE-5137-440454FE6F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44739DEF-E5B4-4DC6-DABE-2D1CDB2EC089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5CB1AF-2D6E-33AA-2ACF-ACDAE9558768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97C390-68E7-5E22-AE0B-58DF7F4807E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689DED-5CC7-CCE5-D92B-AE87ECEFB3B2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64AB-B912-1504-6F08-A75B100BEB8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217DC-3651-08CB-07C4-F650C35C91B7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0D4C94-F3D1-8185-DCE2-1A5E66C8F298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08081A5-A139-8D55-3EE6-7186679B2D8D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C6E705-6B3B-E597-AFE8-70B577CC100B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EB8C66-243A-6B8B-E58D-CC10BBB6436D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0F75FE0-779E-77EB-86B9-B81907D45DA8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0F75FE0-779E-77EB-86B9-B81907D4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229858-4D39-B389-A36D-1FFEC74C7FB3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089CD-72A0-F3B2-0FD6-5F398F1991B4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0F4FA7-63C5-9969-B1FD-54F07879062F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0F4FA7-63C5-9969-B1FD-54F07879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863F3-BB99-19A8-671F-292A9686512C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863F3-BB99-19A8-671F-292A96865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E156BA-427A-2651-900F-5152D4C92737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E156BA-427A-2651-900F-5152D4C92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09434-7BFF-1FF9-1F1E-DE83DE59DF53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F13C38-16CD-3CF8-BA01-ADE2B270C4B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276065-13AE-D5C5-27BA-E1C2803FBF51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276065-13AE-D5C5-27BA-E1C2803FB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AFEA7-6972-245E-3355-BC443ABBD123}"/>
                  </a:ext>
                </a:extLst>
              </p:cNvPr>
              <p:cNvSpPr txBox="1"/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AFEA7-6972-245E-3355-BC443ABBD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1299AA-A82A-8242-6910-06C92D9C1433}"/>
                  </a:ext>
                </a:extLst>
              </p:cNvPr>
              <p:cNvSpPr txBox="1"/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1299AA-A82A-8242-6910-06C92D9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FBF264-4982-50F3-AACB-69A6BAF66F94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FBF264-4982-50F3-AACB-69A6BAF6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D9CB83-EBBA-9193-B4BC-6F16B57F4221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D9CB83-EBBA-9193-B4BC-6F16B57F4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81DF6A-5307-10B7-F6D8-352116D5F0B6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81DF6A-5307-10B7-F6D8-352116D5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A85EDDC-13A2-363A-99A3-A7EB4DE4B8CF}"/>
              </a:ext>
            </a:extLst>
          </p:cNvPr>
          <p:cNvSpPr txBox="1"/>
          <p:nvPr/>
        </p:nvSpPr>
        <p:spPr>
          <a:xfrm>
            <a:off x="8244515" y="202745"/>
            <a:ext cx="3758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When you build a neural network, you have to decide which </a:t>
            </a:r>
            <a:r>
              <a:rPr lang="en-US" sz="2100" b="1" dirty="0"/>
              <a:t>activation function </a:t>
            </a:r>
            <a:r>
              <a:rPr lang="en-US" sz="2100" dirty="0"/>
              <a:t>or</a:t>
            </a:r>
            <a:r>
              <a:rPr lang="en-US" sz="2100" b="1" dirty="0"/>
              <a:t> functions </a:t>
            </a:r>
            <a:r>
              <a:rPr lang="en-US" sz="2100" dirty="0"/>
              <a:t>to use.</a:t>
            </a:r>
            <a:endParaRPr lang="en-PH" sz="2100" dirty="0"/>
          </a:p>
        </p:txBody>
      </p:sp>
    </p:spTree>
    <p:extLst>
      <p:ext uri="{BB962C8B-B14F-4D97-AF65-F5344CB8AC3E}">
        <p14:creationId xmlns:p14="http://schemas.microsoft.com/office/powerpoint/2010/main" val="56676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10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/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blipFill>
                <a:blip r:embed="rId18"/>
                <a:stretch>
                  <a:fillRect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8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0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4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/>
      <p:bldP spid="10" grpId="0"/>
      <p:bldP spid="3" grpId="0" animBg="1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B3FDD62-6DF1-D540-67F3-1EA342029641}"/>
              </a:ext>
            </a:extLst>
          </p:cNvPr>
          <p:cNvGrpSpPr/>
          <p:nvPr/>
        </p:nvGrpSpPr>
        <p:grpSpPr>
          <a:xfrm>
            <a:off x="9387444" y="2669172"/>
            <a:ext cx="1737070" cy="1239944"/>
            <a:chOff x="9387444" y="2669172"/>
            <a:chExt cx="1737070" cy="1239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/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PH" sz="2400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1235" b="-1358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/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0A896-F485-511E-DB41-8B82CC1E2D92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9387444" y="2971800"/>
              <a:ext cx="5779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/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PH" sz="3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is the output of the neural network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blipFill>
                <a:blip r:embed="rId18"/>
                <a:stretch>
                  <a:fillRect l="-4301" t="-7229" b="-1867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0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</a:t>
            </a:r>
            <a:r>
              <a:rPr 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Neural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8BCBAB9-8202-A7B0-58FC-64F05F123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4740" y="2325313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59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031EB-CEB1-1878-928B-CBBBA4446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260312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It is comprised of layers of </a:t>
            </a:r>
            <a:r>
              <a:rPr lang="en-US" sz="3000" b="1" dirty="0">
                <a:solidFill>
                  <a:srgbClr val="002060"/>
                </a:solidFill>
              </a:rPr>
              <a:t>neurons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002060"/>
                </a:solidFill>
              </a:rPr>
              <a:t>nodes</a:t>
            </a:r>
            <a:r>
              <a:rPr lang="en-US" sz="3000" dirty="0"/>
              <a:t>, containing an </a:t>
            </a:r>
            <a:r>
              <a:rPr lang="en-US" sz="3000" b="1" dirty="0">
                <a:solidFill>
                  <a:srgbClr val="FFCC00"/>
                </a:solidFill>
              </a:rPr>
              <a:t>input layer</a:t>
            </a:r>
            <a:r>
              <a:rPr lang="en-US" sz="3000" dirty="0"/>
              <a:t>, one or more </a:t>
            </a:r>
            <a:r>
              <a:rPr lang="en-US" sz="3000" b="1" dirty="0">
                <a:solidFill>
                  <a:srgbClr val="FF6600"/>
                </a:solidFill>
              </a:rPr>
              <a:t>hidden layers</a:t>
            </a:r>
            <a:r>
              <a:rPr lang="en-US" sz="3000" dirty="0"/>
              <a:t>, and an </a:t>
            </a:r>
            <a:r>
              <a:rPr lang="en-US" sz="3000" b="1" dirty="0">
                <a:solidFill>
                  <a:srgbClr val="00B050"/>
                </a:solidFill>
              </a:rPr>
              <a:t>output layer</a:t>
            </a:r>
            <a:r>
              <a:rPr lang="en-US" sz="3000" dirty="0"/>
              <a:t>. </a:t>
            </a:r>
            <a:endParaRPr lang="en-PH" sz="3000" dirty="0"/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00" y="2583830"/>
            <a:ext cx="4426398" cy="3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85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E992F9-BA1B-6B40-9902-97B5852637E2}"/>
              </a:ext>
            </a:extLst>
          </p:cNvPr>
          <p:cNvGrpSpPr/>
          <p:nvPr/>
        </p:nvGrpSpPr>
        <p:grpSpPr>
          <a:xfrm>
            <a:off x="3128253" y="5991494"/>
            <a:ext cx="6642744" cy="833692"/>
            <a:chOff x="4587123" y="6017006"/>
            <a:chExt cx="3152466" cy="8336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7E65F5-507E-AE47-1B03-EE01B47DF6E4}"/>
                </a:ext>
              </a:extLst>
            </p:cNvPr>
            <p:cNvSpPr txBox="1"/>
            <p:nvPr/>
          </p:nvSpPr>
          <p:spPr>
            <a:xfrm>
              <a:off x="5269737" y="6481366"/>
              <a:ext cx="178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FORWARD PASS (MAKE PREDICTION)</a:t>
              </a:r>
              <a:endParaRPr lang="en-PH" b="1" dirty="0"/>
            </a:p>
          </p:txBody>
        </p:sp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>
              <a:off x="4587123" y="6017006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7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50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  <p:bldP spid="38" grpId="0" animBg="1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6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CAF720F-7840-A931-7271-B294B9000519}"/>
              </a:ext>
            </a:extLst>
          </p:cNvPr>
          <p:cNvGrpSpPr/>
          <p:nvPr/>
        </p:nvGrpSpPr>
        <p:grpSpPr>
          <a:xfrm>
            <a:off x="2443216" y="5996481"/>
            <a:ext cx="7618283" cy="770432"/>
            <a:chOff x="4369409" y="6083324"/>
            <a:chExt cx="3152466" cy="770432"/>
          </a:xfrm>
        </p:grpSpPr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 rot="10800000">
              <a:off x="4369409" y="6083324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73B627-DAA3-E48B-0E77-A141E73DB69A}"/>
                </a:ext>
              </a:extLst>
            </p:cNvPr>
            <p:cNvSpPr txBox="1"/>
            <p:nvPr/>
          </p:nvSpPr>
          <p:spPr>
            <a:xfrm>
              <a:off x="4754180" y="6484424"/>
              <a:ext cx="238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BACK PROPAGATION (Adjust all weights to reduce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  <a:r>
                <a:rPr lang="en-US" b="1" dirty="0"/>
                <a:t>)</a:t>
              </a:r>
              <a:endParaRPr lang="en-PH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8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267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 Propagation 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18135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8CC021-1801-BB35-F223-98DFAAB1F99E}"/>
              </a:ext>
            </a:extLst>
          </p:cNvPr>
          <p:cNvGrpSpPr/>
          <p:nvPr/>
        </p:nvGrpSpPr>
        <p:grpSpPr>
          <a:xfrm>
            <a:off x="2416132" y="1956251"/>
            <a:ext cx="6683831" cy="1011198"/>
            <a:chOff x="2416132" y="1956251"/>
            <a:chExt cx="6683831" cy="10111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x</a:t>
              </a:r>
              <a:endParaRPr lang="en-PH" sz="3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564115" y="24134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w</a:t>
              </a:r>
              <a:endParaRPr lang="en-PH" sz="3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30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12766" r="-392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w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blipFill>
                <a:blip r:embed="rId4"/>
                <a:stretch>
                  <a:fillRect l="-3546" t="-10870" r="-425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28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blipFill>
                <a:blip r:embed="rId4"/>
                <a:stretch>
                  <a:fillRect l="-3185" t="-10870" r="-445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0EA19DC-6F4C-79DC-6DB3-38EFE8AEC792}"/>
              </a:ext>
            </a:extLst>
          </p:cNvPr>
          <p:cNvSpPr txBox="1"/>
          <p:nvPr/>
        </p:nvSpPr>
        <p:spPr>
          <a:xfrm>
            <a:off x="3420138" y="1905620"/>
            <a:ext cx="467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Let us initialize weight (w) to 0.8</a:t>
            </a:r>
            <a:endParaRPr lang="en-PH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3303"/>
              </p:ext>
            </p:extLst>
          </p:nvPr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601A6F-734D-B816-65DF-3A759E59F523}"/>
              </a:ext>
            </a:extLst>
          </p:cNvPr>
          <p:cNvSpPr txBox="1"/>
          <p:nvPr/>
        </p:nvSpPr>
        <p:spPr>
          <a:xfrm>
            <a:off x="4066931" y="4747231"/>
            <a:ext cx="41337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Image if have a very simple dataset and the correct output is </a:t>
            </a:r>
            <a:r>
              <a:rPr lang="en-PH" sz="3000" b="1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32172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/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333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/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And the </a:t>
                </a:r>
                <a:r>
                  <a:rPr lang="en-PH" sz="3000" b="1" dirty="0"/>
                  <a:t>prediction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of our neural network is </a:t>
                </a:r>
                <a:r>
                  <a:rPr lang="en-PH" sz="3000" b="1" dirty="0"/>
                  <a:t>1.2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blipFill>
                <a:blip r:embed="rId7"/>
                <a:stretch>
                  <a:fillRect l="-3187" t="-7186" r="-1328" b="-179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C29518-0403-BB45-A24C-4742F7A1BBC3}"/>
              </a:ext>
            </a:extLst>
          </p:cNvPr>
          <p:cNvSpPr txBox="1"/>
          <p:nvPr/>
        </p:nvSpPr>
        <p:spPr>
          <a:xfrm>
            <a:off x="3218339" y="441459"/>
            <a:ext cx="4999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use </a:t>
            </a:r>
            <a:r>
              <a:rPr lang="en-US" sz="3000" b="1" dirty="0">
                <a:solidFill>
                  <a:srgbClr val="7030A0"/>
                </a:solidFill>
              </a:rPr>
              <a:t>Mean Squared Error (MSE) </a:t>
            </a:r>
            <a:r>
              <a:rPr lang="en-US" sz="3000" dirty="0"/>
              <a:t>as our </a:t>
            </a:r>
            <a:r>
              <a:rPr lang="en-US" sz="3000" b="1" dirty="0">
                <a:solidFill>
                  <a:srgbClr val="00B0F0"/>
                </a:solidFill>
              </a:rPr>
              <a:t>cost function (</a:t>
            </a:r>
            <a:r>
              <a:rPr lang="en-US" sz="30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3000" b="1" dirty="0">
                <a:solidFill>
                  <a:srgbClr val="00B0F0"/>
                </a:solidFill>
              </a:rPr>
              <a:t>)</a:t>
            </a:r>
            <a:endParaRPr lang="en-PH" sz="30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/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blipFill>
                <a:blip r:embed="rId4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/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blipFill>
                <a:blip r:embed="rId5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6667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/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blipFill>
                <a:blip r:embed="rId7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/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𝟒𝟗</m:t>
                    </m:r>
                  </m:oMath>
                </a14:m>
                <a:endParaRPr lang="en-PH" sz="30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blipFill>
                <a:blip r:embed="rId8"/>
                <a:stretch>
                  <a:fillRect l="-2158" t="-1333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0EEB9DC-8D14-8EC7-02C0-59B71AE6ED5E}"/>
              </a:ext>
            </a:extLst>
          </p:cNvPr>
          <p:cNvSpPr txBox="1"/>
          <p:nvPr/>
        </p:nvSpPr>
        <p:spPr>
          <a:xfrm>
            <a:off x="3586969" y="5560869"/>
            <a:ext cx="474864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700" dirty="0"/>
              <a:t>Using a </a:t>
            </a:r>
            <a:r>
              <a:rPr lang="en-PH" sz="2700" b="1" dirty="0">
                <a:solidFill>
                  <a:srgbClr val="00B0F0"/>
                </a:solidFill>
              </a:rPr>
              <a:t>cost function</a:t>
            </a:r>
            <a:r>
              <a:rPr lang="en-PH" sz="2700" dirty="0"/>
              <a:t>, this tells us how far we are from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394077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56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409579" y="5042904"/>
                <a:ext cx="2584870" cy="82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9" y="5042904"/>
                <a:ext cx="2584870" cy="824585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/>
              <p:nvPr/>
            </p:nvSpPr>
            <p:spPr>
              <a:xfrm>
                <a:off x="402773" y="4286521"/>
                <a:ext cx="2364218" cy="5644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3" y="4286521"/>
                <a:ext cx="2364218" cy="564450"/>
              </a:xfrm>
              <a:prstGeom prst="rect">
                <a:avLst/>
              </a:prstGeom>
              <a:blipFill>
                <a:blip r:embed="rId6"/>
                <a:stretch>
                  <a:fillRect t="-8081" b="-2727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941316"/>
              </p:ext>
            </p:extLst>
          </p:nvPr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314B2-1DD7-95A9-98EB-BAC5D9FEE77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BF9D4-B1AF-F3A3-C663-8B21A5A5AFCB}"/>
              </a:ext>
            </a:extLst>
          </p:cNvPr>
          <p:cNvSpPr txBox="1"/>
          <p:nvPr/>
        </p:nvSpPr>
        <p:spPr>
          <a:xfrm>
            <a:off x="3577374" y="5218283"/>
            <a:ext cx="645562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700" dirty="0"/>
              <a:t>During training, </a:t>
            </a:r>
            <a:r>
              <a:rPr lang="en-PH" sz="2700" b="1" dirty="0">
                <a:solidFill>
                  <a:srgbClr val="002060"/>
                </a:solidFill>
              </a:rPr>
              <a:t>backpropagation</a:t>
            </a:r>
            <a:r>
              <a:rPr lang="en-PH" sz="2700" dirty="0"/>
              <a:t> uses this </a:t>
            </a:r>
            <a:r>
              <a:rPr lang="en-PH" sz="2700" b="1" dirty="0">
                <a:solidFill>
                  <a:srgbClr val="FF0000"/>
                </a:solidFill>
              </a:rPr>
              <a:t>loss/error </a:t>
            </a:r>
            <a:r>
              <a:rPr lang="en-PH" sz="2700" dirty="0"/>
              <a:t>from the cost function to adjust the weights of our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281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blipFill>
                <a:blip r:embed="rId4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/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/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4E31576-9CEC-5433-F9BA-8807E2406590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45962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DDA0A1-D52E-F360-27FA-EC1A8100F052}"/>
              </a:ext>
            </a:extLst>
          </p:cNvPr>
          <p:cNvGrpSpPr/>
          <p:nvPr/>
        </p:nvGrpSpPr>
        <p:grpSpPr>
          <a:xfrm>
            <a:off x="2930284" y="125905"/>
            <a:ext cx="9048345" cy="3895637"/>
            <a:chOff x="2930284" y="125905"/>
            <a:chExt cx="9048345" cy="38956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82870A-7107-1B1C-B6A3-F4A3E8AB997B}"/>
                </a:ext>
              </a:extLst>
            </p:cNvPr>
            <p:cNvSpPr txBox="1"/>
            <p:nvPr/>
          </p:nvSpPr>
          <p:spPr>
            <a:xfrm>
              <a:off x="3962577" y="125905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9993596-C787-8DBE-A5B2-07EC899C0041}"/>
                </a:ext>
              </a:extLst>
            </p:cNvPr>
            <p:cNvSpPr/>
            <p:nvPr/>
          </p:nvSpPr>
          <p:spPr>
            <a:xfrm rot="9000818">
              <a:off x="9443069" y="2198261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621930D-8F77-B392-57D4-67372ED9DF08}"/>
                </a:ext>
              </a:extLst>
            </p:cNvPr>
            <p:cNvSpPr/>
            <p:nvPr/>
          </p:nvSpPr>
          <p:spPr>
            <a:xfrm rot="9119075">
              <a:off x="6055538" y="6120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16961629-2889-2531-9D08-04366A2095A3}"/>
                </a:ext>
              </a:extLst>
            </p:cNvPr>
            <p:cNvSpPr/>
            <p:nvPr/>
          </p:nvSpPr>
          <p:spPr>
            <a:xfrm rot="9000818">
              <a:off x="6063996" y="35369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4767BEC-64B2-6D02-0E68-D6E99FF3EE7E}"/>
                </a:ext>
              </a:extLst>
            </p:cNvPr>
            <p:cNvSpPr/>
            <p:nvPr/>
          </p:nvSpPr>
          <p:spPr>
            <a:xfrm rot="9000818">
              <a:off x="2970933" y="476142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4BCFC7C-87C8-26C0-B40E-365BC8904D57}"/>
                </a:ext>
              </a:extLst>
            </p:cNvPr>
            <p:cNvSpPr/>
            <p:nvPr/>
          </p:nvSpPr>
          <p:spPr>
            <a:xfrm rot="9000818">
              <a:off x="2930284" y="3435077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533321-7BC4-FD3D-B6B5-A7B263399C26}"/>
                </a:ext>
              </a:extLst>
            </p:cNvPr>
            <p:cNvSpPr txBox="1"/>
            <p:nvPr/>
          </p:nvSpPr>
          <p:spPr>
            <a:xfrm>
              <a:off x="7000307" y="271078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CC4F8A-3BED-6C96-0083-225A6B2F187E}"/>
                </a:ext>
              </a:extLst>
            </p:cNvPr>
            <p:cNvSpPr txBox="1"/>
            <p:nvPr/>
          </p:nvSpPr>
          <p:spPr>
            <a:xfrm>
              <a:off x="10382261" y="1808791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7ADC9D-71D6-B849-F7B5-802E11953E9E}"/>
                </a:ext>
              </a:extLst>
            </p:cNvPr>
            <p:cNvSpPr txBox="1"/>
            <p:nvPr/>
          </p:nvSpPr>
          <p:spPr>
            <a:xfrm>
              <a:off x="7046027" y="3139404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43CDEF-1C31-E65D-771C-77CBF662D57C}"/>
                </a:ext>
              </a:extLst>
            </p:cNvPr>
            <p:cNvSpPr txBox="1"/>
            <p:nvPr/>
          </p:nvSpPr>
          <p:spPr>
            <a:xfrm>
              <a:off x="3869219" y="3009022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0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4.5 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blipFill>
                <a:blip r:embed="rId5"/>
                <a:stretch>
                  <a:fillRect b="-104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/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/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/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08887CC-EBF2-A893-2ABC-52D9BEDFA451}"/>
              </a:ext>
            </a:extLst>
          </p:cNvPr>
          <p:cNvGrpSpPr/>
          <p:nvPr/>
        </p:nvGrpSpPr>
        <p:grpSpPr>
          <a:xfrm>
            <a:off x="1962600" y="4632432"/>
            <a:ext cx="4598640" cy="1317960"/>
            <a:chOff x="1962600" y="4632432"/>
            <a:chExt cx="4598640" cy="13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14:cNvPr>
                <p14:cNvContentPartPr/>
                <p14:nvPr/>
              </p14:nvContentPartPr>
              <p14:xfrm>
                <a:off x="2582160" y="4632432"/>
                <a:ext cx="821520" cy="72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3160" y="4623432"/>
                  <a:ext cx="83916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14:cNvPr>
                <p14:cNvContentPartPr/>
                <p14:nvPr/>
              </p14:nvContentPartPr>
              <p14:xfrm>
                <a:off x="2049360" y="5314992"/>
                <a:ext cx="705600" cy="501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40720" y="5306352"/>
                  <a:ext cx="723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14:cNvPr>
                <p14:cNvContentPartPr/>
                <p14:nvPr/>
              </p14:nvContentPartPr>
              <p14:xfrm>
                <a:off x="1962600" y="5717832"/>
                <a:ext cx="270360" cy="12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3960" y="5709192"/>
                  <a:ext cx="288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14:cNvPr>
                <p14:cNvContentPartPr/>
                <p14:nvPr/>
              </p14:nvContentPartPr>
              <p14:xfrm>
                <a:off x="4606800" y="4729272"/>
                <a:ext cx="1954440" cy="66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8160" y="4720632"/>
                  <a:ext cx="19720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14:cNvPr>
                <p14:cNvContentPartPr/>
                <p14:nvPr/>
              </p14:nvContentPartPr>
              <p14:xfrm>
                <a:off x="3434640" y="5400672"/>
                <a:ext cx="2100600" cy="483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5640" y="5391672"/>
                  <a:ext cx="21182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14:cNvPr>
                <p14:cNvContentPartPr/>
                <p14:nvPr/>
              </p14:nvContentPartPr>
              <p14:xfrm>
                <a:off x="3323760" y="5729712"/>
                <a:ext cx="269280" cy="220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15120" y="5721072"/>
                  <a:ext cx="28692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14:cNvPr>
              <p14:cNvContentPartPr/>
              <p14:nvPr/>
            </p14:nvContentPartPr>
            <p14:xfrm>
              <a:off x="1520880" y="3229152"/>
              <a:ext cx="988920" cy="1123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11880" y="3220512"/>
                <a:ext cx="100656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14:cNvPr>
              <p14:cNvContentPartPr/>
              <p14:nvPr/>
            </p14:nvContentPartPr>
            <p14:xfrm>
              <a:off x="1398840" y="4266672"/>
              <a:ext cx="259200" cy="308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89840" y="4258032"/>
                <a:ext cx="2768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14:cNvPr>
              <p14:cNvContentPartPr/>
              <p14:nvPr/>
            </p14:nvContentPartPr>
            <p14:xfrm>
              <a:off x="1366440" y="4449912"/>
              <a:ext cx="243000" cy="173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57800" y="4440912"/>
                <a:ext cx="26064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CA4E4C6-704E-A57E-C703-809875E93B09}"/>
              </a:ext>
            </a:extLst>
          </p:cNvPr>
          <p:cNvGrpSpPr/>
          <p:nvPr/>
        </p:nvGrpSpPr>
        <p:grpSpPr>
          <a:xfrm>
            <a:off x="2595480" y="3302952"/>
            <a:ext cx="1634040" cy="1166400"/>
            <a:chOff x="2595480" y="3302952"/>
            <a:chExt cx="1634040" cy="11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14:cNvPr>
                <p14:cNvContentPartPr/>
                <p14:nvPr/>
              </p14:nvContentPartPr>
              <p14:xfrm>
                <a:off x="2595480" y="3302952"/>
                <a:ext cx="770040" cy="10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86840" y="3293952"/>
                  <a:ext cx="78768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14:cNvPr>
                <p14:cNvContentPartPr/>
                <p14:nvPr/>
              </p14:nvContentPartPr>
              <p14:xfrm>
                <a:off x="3352560" y="4046352"/>
                <a:ext cx="757080" cy="38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43560" y="4037712"/>
                  <a:ext cx="7747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14:cNvPr>
                <p14:cNvContentPartPr/>
                <p14:nvPr/>
              </p14:nvContentPartPr>
              <p14:xfrm>
                <a:off x="4011000" y="4340112"/>
                <a:ext cx="21852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02000" y="4331112"/>
                  <a:ext cx="236160" cy="14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D13886-F492-4315-CC9C-0A07DD61A6EF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720663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−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/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𝑷𝒖𝒕𝒕𝒊𝒏𝒈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𝒕𝒐𝒈𝒆𝒕𝒉𝒆𝒓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PH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 the weight by learning rate </a:t>
                </a:r>
                <a14:m>
                  <m:oMath xmlns:m="http://schemas.openxmlformats.org/officeDocument/2006/math">
                    <m:r>
                      <a:rPr lang="en-P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multiplied by the gradient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blipFill>
                <a:blip r:embed="rId6"/>
                <a:stretch>
                  <a:fillRect l="-1078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/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970A51-871A-E3E7-503E-F83A6A9C0B75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1912622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65" t="-6897" b="-6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62A460-0FA2-87FF-13AB-1468B7B49BE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660892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/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P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PH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PH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/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/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/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blipFill>
                <a:blip r:embed="rId15"/>
                <a:stretch>
                  <a:fillRect r="-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2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/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example, we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as follows:</a:t>
                </a:r>
              </a:p>
              <a:p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PH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blipFill>
                <a:blip r:embed="rId12"/>
                <a:stretch>
                  <a:fillRect l="-675" t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/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blipFill>
                <a:blip r:embed="rId13"/>
                <a:stretch>
                  <a:fillRect r="-48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3FBEB869-A992-A11F-18A0-40D6EC19E18F}"/>
              </a:ext>
            </a:extLst>
          </p:cNvPr>
          <p:cNvSpPr/>
          <p:nvPr/>
        </p:nvSpPr>
        <p:spPr>
          <a:xfrm rot="6505860">
            <a:off x="4650619" y="4590745"/>
            <a:ext cx="935354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F8A323-6D28-C4A2-D3D6-C72DE6EF6B96}"/>
              </a:ext>
            </a:extLst>
          </p:cNvPr>
          <p:cNvSpPr/>
          <p:nvPr/>
        </p:nvSpPr>
        <p:spPr>
          <a:xfrm rot="6528576">
            <a:off x="5399195" y="4574840"/>
            <a:ext cx="858901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4182CCC-D09D-A30B-B9F0-FBA8AF6014BD}"/>
              </a:ext>
            </a:extLst>
          </p:cNvPr>
          <p:cNvSpPr/>
          <p:nvPr/>
        </p:nvSpPr>
        <p:spPr>
          <a:xfrm rot="7353714">
            <a:off x="6131864" y="4539885"/>
            <a:ext cx="946273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506D8A-91C9-549C-350C-26AF46F72BA7}"/>
              </a:ext>
            </a:extLst>
          </p:cNvPr>
          <p:cNvSpPr/>
          <p:nvPr/>
        </p:nvSpPr>
        <p:spPr>
          <a:xfrm rot="7735283">
            <a:off x="6828535" y="4572022"/>
            <a:ext cx="1102737" cy="27930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67AA9F-9156-17AB-1F1D-5674F1EC6C07}"/>
              </a:ext>
            </a:extLst>
          </p:cNvPr>
          <p:cNvSpPr/>
          <p:nvPr/>
        </p:nvSpPr>
        <p:spPr>
          <a:xfrm rot="9024335">
            <a:off x="7676203" y="4622340"/>
            <a:ext cx="1659479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43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E05F4-A37A-23D8-8551-350980B5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B69EF-77C6-5E83-3B5B-506AD786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7066B-F002-A65E-8BAB-721DAF600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2A3A2-E9DE-59C5-A80E-B2B89EE294FD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0A2F7-49F9-32C4-30BA-E3683FC73036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This is where the network receives its input data. </a:t>
            </a:r>
            <a:r>
              <a:rPr lang="en-US" sz="3000" b="1" dirty="0">
                <a:solidFill>
                  <a:srgbClr val="002060"/>
                </a:solidFill>
              </a:rPr>
              <a:t>Each input neuron in the layer corresponds to a feature in the input data</a:t>
            </a:r>
            <a:r>
              <a:rPr lang="en-US" sz="3000" dirty="0">
                <a:solidFill>
                  <a:srgbClr val="002060"/>
                </a:solidFill>
              </a:rPr>
              <a:t>.</a:t>
            </a:r>
            <a:endParaRPr lang="en-PH" sz="3000" dirty="0">
              <a:solidFill>
                <a:srgbClr val="002060"/>
              </a:solidFill>
            </a:endParaRP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E1719E6F-6637-33E8-BDF7-FCD117858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C94D99-E99F-EA9B-1C9B-29EBD0BB5F51}"/>
              </a:ext>
            </a:extLst>
          </p:cNvPr>
          <p:cNvSpPr/>
          <p:nvPr/>
        </p:nvSpPr>
        <p:spPr>
          <a:xfrm>
            <a:off x="7442200" y="1525396"/>
            <a:ext cx="1143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E285903-8146-C7E5-3E93-A079DD03D084}"/>
              </a:ext>
            </a:extLst>
          </p:cNvPr>
          <p:cNvSpPr/>
          <p:nvPr/>
        </p:nvSpPr>
        <p:spPr>
          <a:xfrm>
            <a:off x="6380820" y="318668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546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ACA0D-6458-B59F-1885-811B99818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9F6EC-76DE-D48A-A8C4-56F117E2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A1C01E-5295-1CEF-992A-24B750D2B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178EF3-0328-B870-7166-4BEB80BCF6F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41DE457C-8F35-859C-6D4B-934F8D63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004250"/>
            <a:ext cx="6929999" cy="5040000"/>
          </a:xfrm>
          <a:prstGeom prst="rect">
            <a:avLst/>
          </a:prstGeom>
        </p:spPr>
      </p:pic>
      <p:pic>
        <p:nvPicPr>
          <p:cNvPr id="8" name="Picture 7" descr="Cartoon of a cat&#10;&#10;AI-generated content may be incorrect.">
            <a:extLst>
              <a:ext uri="{FF2B5EF4-FFF2-40B4-BE49-F238E27FC236}">
                <a16:creationId xmlns:a16="http://schemas.microsoft.com/office/drawing/2014/main" id="{51CC6D83-53E0-F557-7FE4-F4888EF82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12" y="3720260"/>
            <a:ext cx="1080000" cy="1080000"/>
          </a:xfrm>
          <a:prstGeom prst="rect">
            <a:avLst/>
          </a:prstGeom>
        </p:spPr>
      </p:pic>
      <p:pic>
        <p:nvPicPr>
          <p:cNvPr id="10" name="Picture 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CAF0AFBE-A3C9-ECCC-E5AE-285524275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01" y="2544969"/>
            <a:ext cx="953474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/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Ear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blipFill>
                <a:blip r:embed="rId7"/>
                <a:stretch>
                  <a:fillRect t="-10843" r="-2619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/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</a:t>
                </a:r>
                <a:r>
                  <a:rPr lang="en-US" sz="2700" b="1" dirty="0" err="1"/>
                  <a:t>Snouth</a:t>
                </a:r>
                <a:r>
                  <a:rPr lang="en-US" sz="2700" b="1" dirty="0"/>
                  <a:t>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blipFill>
                <a:blip r:embed="rId8"/>
                <a:stretch>
                  <a:fillRect t="-10843" r="-2982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/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Claw sharpness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blipFill>
                <a:blip r:embed="rId9"/>
                <a:stretch>
                  <a:fillRect t="-10714" r="-2462" b="-3095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00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ACFC8-75F5-9AA9-E7FA-6D267D9C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7CD28-D46A-B9A2-980C-BC95EDAD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26A157-95F7-9723-212E-41AEEC689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Hidden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3CD355-B80D-A690-6F1F-75C6D6F262B1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54382-03EC-83E3-D193-A0EF35B46F2F}"/>
              </a:ext>
            </a:extLst>
          </p:cNvPr>
          <p:cNvSpPr txBox="1"/>
          <p:nvPr/>
        </p:nvSpPr>
        <p:spPr>
          <a:xfrm>
            <a:off x="428402" y="1773430"/>
            <a:ext cx="67023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These layers perform most of the computational heavy lifting.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A neural network </a:t>
            </a:r>
            <a:r>
              <a:rPr lang="en-US" sz="3000" b="1" dirty="0">
                <a:solidFill>
                  <a:srgbClr val="002060"/>
                </a:solidFill>
              </a:rPr>
              <a:t>can have one or multiple hidden layers</a:t>
            </a:r>
            <a:r>
              <a:rPr lang="en-US" sz="3000" dirty="0"/>
              <a:t>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Each layer consists of units (neurons) that transform the inputs into something that the output layer can use.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7B73E2C9-D226-EC3B-9D1E-BCDC81A6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F68F60-9DC4-95C2-8B98-5C074335E0DA}"/>
              </a:ext>
            </a:extLst>
          </p:cNvPr>
          <p:cNvSpPr/>
          <p:nvPr/>
        </p:nvSpPr>
        <p:spPr>
          <a:xfrm>
            <a:off x="8483600" y="1480946"/>
            <a:ext cx="2159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20B38EB-AC33-1A10-6B0D-196BF2AA44FD}"/>
              </a:ext>
            </a:extLst>
          </p:cNvPr>
          <p:cNvSpPr/>
          <p:nvPr/>
        </p:nvSpPr>
        <p:spPr>
          <a:xfrm rot="16200000">
            <a:off x="9150096" y="510112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88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512B8-68C8-3234-3286-6FFDB426D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725BB-46E3-1CEF-F7A6-CD262FF4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C044C8-0F71-B7A6-A822-97BB73DD0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Output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EA81F1-B3CF-099B-EB73-3A6E5BA504DE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1A3D-FE67-69AA-5111-78FB9738BC55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 final layer </a:t>
            </a:r>
            <a:r>
              <a:rPr lang="en-US" sz="3000" b="1" dirty="0">
                <a:solidFill>
                  <a:srgbClr val="002060"/>
                </a:solidFill>
              </a:rPr>
              <a:t>produces that the output of the model</a:t>
            </a:r>
            <a:r>
              <a:rPr lang="en-US" sz="3000" dirty="0"/>
              <a:t>. The format of these outputs varies depending on the specific task (e.g., classification, regression).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66756095-85D8-6923-B0E8-BACD135A8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9D433D-4616-7F27-554E-3B9E94393432}"/>
              </a:ext>
            </a:extLst>
          </p:cNvPr>
          <p:cNvSpPr/>
          <p:nvPr/>
        </p:nvSpPr>
        <p:spPr>
          <a:xfrm>
            <a:off x="10610850" y="1448721"/>
            <a:ext cx="113665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5C0CF50-F4DC-CEF6-6519-CC542567CB85}"/>
              </a:ext>
            </a:extLst>
          </p:cNvPr>
          <p:cNvSpPr/>
          <p:nvPr/>
        </p:nvSpPr>
        <p:spPr>
          <a:xfrm rot="16200000">
            <a:off x="10629646" y="507150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2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3856</TotalTime>
  <Words>2044</Words>
  <Application>Microsoft Office PowerPoint</Application>
  <PresentationFormat>Widescreen</PresentationFormat>
  <Paragraphs>647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Introduction to Neural Networks</vt:lpstr>
      <vt:lpstr>Outline</vt:lpstr>
      <vt:lpstr>Neural Networks</vt:lpstr>
      <vt:lpstr>Neural Networks</vt:lpstr>
      <vt:lpstr>PowerPoint Presentation</vt:lpstr>
      <vt:lpstr>Input Layer</vt:lpstr>
      <vt:lpstr>Input Layer</vt:lpstr>
      <vt:lpstr>Hidden Layer</vt:lpstr>
      <vt:lpstr>Output Layer</vt:lpstr>
      <vt:lpstr>Neural Networks</vt:lpstr>
      <vt:lpstr>PowerPoint Presentation</vt:lpstr>
      <vt:lpstr>Weights</vt:lpstr>
      <vt:lpstr>PowerPoint Presentation</vt:lpstr>
      <vt:lpstr>PowerPoint Presentation</vt:lpstr>
      <vt:lpstr>PowerPoint Presentation</vt:lpstr>
      <vt:lpstr>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Weights and 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 Neural Network make a prediction?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</vt:lpstr>
      <vt:lpstr>PowerPoint Presentation</vt:lpstr>
      <vt:lpstr>PowerPoint Presentation</vt:lpstr>
      <vt:lpstr>Back Propagation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657</cp:revision>
  <dcterms:created xsi:type="dcterms:W3CDTF">2022-05-11T03:47:05Z</dcterms:created>
  <dcterms:modified xsi:type="dcterms:W3CDTF">2025-03-25T00:57:25Z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